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62" r:id="rId2"/>
    <p:sldId id="514" r:id="rId3"/>
    <p:sldId id="556" r:id="rId4"/>
    <p:sldId id="405" r:id="rId5"/>
    <p:sldId id="516" r:id="rId6"/>
    <p:sldId id="510" r:id="rId7"/>
    <p:sldId id="464" r:id="rId8"/>
    <p:sldId id="542" r:id="rId9"/>
    <p:sldId id="555" r:id="rId10"/>
    <p:sldId id="325" r:id="rId11"/>
    <p:sldId id="543" r:id="rId12"/>
    <p:sldId id="289" r:id="rId13"/>
    <p:sldId id="509" r:id="rId14"/>
    <p:sldId id="461" r:id="rId15"/>
    <p:sldId id="554" r:id="rId16"/>
    <p:sldId id="299" r:id="rId17"/>
    <p:sldId id="389" r:id="rId18"/>
    <p:sldId id="552" r:id="rId19"/>
    <p:sldId id="507" r:id="rId20"/>
    <p:sldId id="547" r:id="rId21"/>
    <p:sldId id="553" r:id="rId22"/>
    <p:sldId id="559" r:id="rId23"/>
    <p:sldId id="295" r:id="rId24"/>
    <p:sldId id="446" r:id="rId25"/>
    <p:sldId id="447" r:id="rId26"/>
    <p:sldId id="448" r:id="rId27"/>
    <p:sldId id="477" r:id="rId28"/>
    <p:sldId id="558" r:id="rId29"/>
    <p:sldId id="484" r:id="rId30"/>
    <p:sldId id="563" r:id="rId31"/>
    <p:sldId id="491" r:id="rId32"/>
    <p:sldId id="492" r:id="rId33"/>
    <p:sldId id="511" r:id="rId34"/>
    <p:sldId id="493" r:id="rId35"/>
    <p:sldId id="490" r:id="rId36"/>
    <p:sldId id="494" r:id="rId37"/>
    <p:sldId id="557" r:id="rId38"/>
    <p:sldId id="522" r:id="rId39"/>
    <p:sldId id="529" r:id="rId40"/>
    <p:sldId id="524" r:id="rId41"/>
    <p:sldId id="521" r:id="rId42"/>
    <p:sldId id="525" r:id="rId43"/>
    <p:sldId id="526" r:id="rId44"/>
    <p:sldId id="564" r:id="rId45"/>
    <p:sldId id="562" r:id="rId46"/>
    <p:sldId id="506" r:id="rId47"/>
    <p:sldId id="567" r:id="rId48"/>
    <p:sldId id="565" r:id="rId49"/>
    <p:sldId id="541" r:id="rId50"/>
    <p:sldId id="504" r:id="rId51"/>
    <p:sldId id="519" r:id="rId52"/>
    <p:sldId id="566" r:id="rId53"/>
    <p:sldId id="561" r:id="rId54"/>
    <p:sldId id="540" r:id="rId55"/>
    <p:sldId id="539" r:id="rId56"/>
    <p:sldId id="560" r:id="rId57"/>
    <p:sldId id="548" r:id="rId58"/>
    <p:sldId id="550" r:id="rId59"/>
    <p:sldId id="415" r:id="rId60"/>
    <p:sldId id="422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175A59C-DC2F-42EB-B2C4-AFA92C13A593}">
          <p14:sldIdLst>
            <p14:sldId id="262"/>
            <p14:sldId id="514"/>
          </p14:sldIdLst>
        </p14:section>
        <p14:section name="一、專案介紹" id="{B615CA88-116D-4F2F-BFFF-731CCA267A7A}">
          <p14:sldIdLst>
            <p14:sldId id="556"/>
            <p14:sldId id="405"/>
            <p14:sldId id="516"/>
            <p14:sldId id="510"/>
            <p14:sldId id="464"/>
            <p14:sldId id="542"/>
          </p14:sldIdLst>
        </p14:section>
        <p14:section name="二、系統建置" id="{F5388D11-CAD7-4F23-B775-ACAC07CA6DCE}">
          <p14:sldIdLst>
            <p14:sldId id="555"/>
            <p14:sldId id="325"/>
            <p14:sldId id="543"/>
            <p14:sldId id="289"/>
            <p14:sldId id="509"/>
            <p14:sldId id="461"/>
          </p14:sldIdLst>
        </p14:section>
        <p14:section name="三、資料蒐集" id="{34CAA958-7B0B-4321-849A-BB20B59FFDE9}">
          <p14:sldIdLst>
            <p14:sldId id="554"/>
            <p14:sldId id="299"/>
            <p14:sldId id="389"/>
            <p14:sldId id="552"/>
            <p14:sldId id="507"/>
            <p14:sldId id="547"/>
            <p14:sldId id="553"/>
          </p14:sldIdLst>
        </p14:section>
        <p14:section name="四、資料清整" id="{B0D61A2F-7DD3-4D08-9DCF-70FA285CB34D}">
          <p14:sldIdLst>
            <p14:sldId id="559"/>
            <p14:sldId id="295"/>
            <p14:sldId id="446"/>
            <p14:sldId id="447"/>
            <p14:sldId id="448"/>
            <p14:sldId id="477"/>
          </p14:sldIdLst>
        </p14:section>
        <p14:section name="五、資料分析" id="{7F4812A6-71AB-4A6B-A503-251D9606776C}">
          <p14:sldIdLst>
            <p14:sldId id="558"/>
            <p14:sldId id="484"/>
            <p14:sldId id="563"/>
            <p14:sldId id="491"/>
            <p14:sldId id="492"/>
            <p14:sldId id="511"/>
            <p14:sldId id="493"/>
            <p14:sldId id="490"/>
            <p14:sldId id="494"/>
          </p14:sldIdLst>
        </p14:section>
        <p14:section name="六、機器學習" id="{8E984DBD-54B1-42E6-9DF3-0065347E7B8B}">
          <p14:sldIdLst>
            <p14:sldId id="557"/>
            <p14:sldId id="522"/>
            <p14:sldId id="529"/>
            <p14:sldId id="524"/>
            <p14:sldId id="521"/>
            <p14:sldId id="525"/>
            <p14:sldId id="526"/>
            <p14:sldId id="564"/>
          </p14:sldIdLst>
        </p14:section>
        <p14:section name="七、網站架設" id="{D79E1DE8-52C8-4045-8E84-6DB6640FC089}">
          <p14:sldIdLst>
            <p14:sldId id="562"/>
            <p14:sldId id="506"/>
            <p14:sldId id="567"/>
            <p14:sldId id="565"/>
            <p14:sldId id="541"/>
            <p14:sldId id="504"/>
            <p14:sldId id="519"/>
            <p14:sldId id="566"/>
          </p14:sldIdLst>
        </p14:section>
        <p14:section name="八互動式網頁" id="{08AFB457-6EE1-424A-AEFA-7E91F81F97DF}">
          <p14:sldIdLst>
            <p14:sldId id="561"/>
            <p14:sldId id="540"/>
            <p14:sldId id="539"/>
          </p14:sldIdLst>
        </p14:section>
        <p14:section name="八、總結" id="{D2E162DB-9B6D-44F0-AE8B-EED854EE9457}">
          <p14:sldIdLst>
            <p14:sldId id="560"/>
            <p14:sldId id="548"/>
            <p14:sldId id="550"/>
            <p14:sldId id="415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19"/>
    <a:srgbClr val="B58D8D"/>
    <a:srgbClr val="8496AE"/>
    <a:srgbClr val="E1CBB5"/>
    <a:srgbClr val="A0AEC0"/>
    <a:srgbClr val="E1E5EB"/>
    <a:srgbClr val="CFD6DF"/>
    <a:srgbClr val="C0C9D6"/>
    <a:srgbClr val="DDE0E3"/>
    <a:srgbClr val="ADB6B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3202" autoAdjust="0"/>
  </p:normalViewPr>
  <p:slideViewPr>
    <p:cSldViewPr snapToGrid="0" showGuides="1">
      <p:cViewPr varScale="1">
        <p:scale>
          <a:sx n="77" d="100"/>
          <a:sy n="77" d="100"/>
        </p:scale>
        <p:origin x="93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996"/>
    </p:cViewPr>
  </p:sorterViewPr>
  <p:notesViewPr>
    <p:cSldViewPr snapToGrid="0">
      <p:cViewPr varScale="1">
        <p:scale>
          <a:sx n="56" d="100"/>
          <a:sy n="56" d="100"/>
        </p:scale>
        <p:origin x="258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080AB9-7D14-4B2E-AC30-56A94E578E92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zh-TW" altLang="en-US"/>
        </a:p>
      </dgm:t>
    </dgm:pt>
    <dgm:pt modelId="{43ED048E-E096-4257-A76D-12BE0B0DAFCF}">
      <dgm:prSet phldrT="[文字]"/>
      <dgm:spPr/>
      <dgm:t>
        <a:bodyPr/>
        <a:lstStyle/>
        <a:p>
          <a:r>
            <a:rPr lang="zh-TW" altLang="en-US" b="1" dirty="0">
              <a:solidFill>
                <a:schemeClr val="accent3">
                  <a:lumMod val="50000"/>
                </a:schemeClr>
              </a:solidFill>
            </a:rPr>
            <a:t>建立航班延誤預測模型</a:t>
          </a:r>
        </a:p>
      </dgm:t>
    </dgm:pt>
    <dgm:pt modelId="{BB17BAA4-C4FC-4AC3-8CDE-EF15274005BD}" type="parTrans" cxnId="{1672821A-1B97-4AF9-AD21-DCEFC19F53ED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FB2A71B3-3024-4FD9-9F4E-EEEE439F0E0E}" type="sibTrans" cxnId="{1672821A-1B97-4AF9-AD21-DCEFC19F53ED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9F8B1582-4C8F-4E43-8AB5-468186026AD2}">
      <dgm:prSet phldrT="[文字]"/>
      <dgm:spPr/>
      <dgm:t>
        <a:bodyPr/>
        <a:lstStyle/>
        <a:p>
          <a:r>
            <a:rPr lang="zh-TW" altLang="en-US" b="1" dirty="0">
              <a:solidFill>
                <a:schemeClr val="accent3">
                  <a:lumMod val="50000"/>
                </a:schemeClr>
              </a:solidFill>
            </a:rPr>
            <a:t>觀察疫情前後美國航班數據差異</a:t>
          </a:r>
        </a:p>
      </dgm:t>
    </dgm:pt>
    <dgm:pt modelId="{BDEE2460-761D-4A09-9903-9B661DAC2EA4}" type="parTrans" cxnId="{24B9E64A-9C01-43D7-B925-9EDEA698293E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F06ADFEF-3BA4-4397-A4E9-F4057C5707CF}" type="sibTrans" cxnId="{24B9E64A-9C01-43D7-B925-9EDEA698293E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FA9BAEE5-0477-40E5-AA44-67F4F04743BA}">
      <dgm:prSet/>
      <dgm:spPr/>
      <dgm:t>
        <a:bodyPr/>
        <a:lstStyle/>
        <a:p>
          <a:r>
            <a:rPr lang="zh-TW" altLang="en-US" b="1" dirty="0">
              <a:solidFill>
                <a:schemeClr val="accent3">
                  <a:lumMod val="50000"/>
                </a:schemeClr>
              </a:solidFill>
            </a:rPr>
            <a:t>探討航班延誤因素</a:t>
          </a:r>
        </a:p>
      </dgm:t>
    </dgm:pt>
    <dgm:pt modelId="{B259A071-3FE6-4702-BEB0-A0118BA620EB}" type="parTrans" cxnId="{97E02F93-E48E-41DB-8598-217983860A64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A40E1BBB-65C1-4D1B-8AB2-8CC2F2D9BE9E}" type="sibTrans" cxnId="{97E02F93-E48E-41DB-8598-217983860A64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71470F11-8694-49E9-ADA6-00E4CA726CF3}">
      <dgm:prSet/>
      <dgm:spPr/>
      <dgm:t>
        <a:bodyPr/>
        <a:lstStyle/>
        <a:p>
          <a:r>
            <a:rPr lang="zh-TW" altLang="en-US" b="1" dirty="0">
              <a:solidFill>
                <a:schemeClr val="accent3">
                  <a:lumMod val="50000"/>
                </a:schemeClr>
              </a:solidFill>
            </a:rPr>
            <a:t>提供旅客及航空業者解決方案</a:t>
          </a:r>
        </a:p>
      </dgm:t>
    </dgm:pt>
    <dgm:pt modelId="{4F4D9703-F148-461F-9032-E0DE58B3B87C}" type="parTrans" cxnId="{982E6442-5991-46C0-BD1A-6DCD20F4FF18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7BD0281D-3292-4D58-A2A6-C910642F8C95}" type="sibTrans" cxnId="{982E6442-5991-46C0-BD1A-6DCD20F4FF18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926CB7A4-BFAF-4A72-90A7-05EF5AE9E81F}" type="pres">
      <dgm:prSet presAssocID="{B9080AB9-7D14-4B2E-AC30-56A94E578E92}" presName="linear" presStyleCnt="0">
        <dgm:presLayoutVars>
          <dgm:dir/>
          <dgm:animLvl val="lvl"/>
          <dgm:resizeHandles val="exact"/>
        </dgm:presLayoutVars>
      </dgm:prSet>
      <dgm:spPr/>
    </dgm:pt>
    <dgm:pt modelId="{175FBC03-F8C0-4D5F-81E3-B9BC6DB1BEB7}" type="pres">
      <dgm:prSet presAssocID="{FA9BAEE5-0477-40E5-AA44-67F4F04743BA}" presName="parentLin" presStyleCnt="0"/>
      <dgm:spPr/>
    </dgm:pt>
    <dgm:pt modelId="{3D5B4125-7F0F-41AF-B0BE-A31593D64B83}" type="pres">
      <dgm:prSet presAssocID="{FA9BAEE5-0477-40E5-AA44-67F4F04743BA}" presName="parentLeftMargin" presStyleLbl="node1" presStyleIdx="0" presStyleCnt="4"/>
      <dgm:spPr/>
    </dgm:pt>
    <dgm:pt modelId="{C3A3A9AE-53A0-46C9-B35E-17FF60DD60BD}" type="pres">
      <dgm:prSet presAssocID="{FA9BAEE5-0477-40E5-AA44-67F4F04743B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A8B9610-A426-4A41-B829-B55364DD0353}" type="pres">
      <dgm:prSet presAssocID="{FA9BAEE5-0477-40E5-AA44-67F4F04743BA}" presName="negativeSpace" presStyleCnt="0"/>
      <dgm:spPr/>
    </dgm:pt>
    <dgm:pt modelId="{C23F29F4-4A17-4492-AD9E-7788A8E288F0}" type="pres">
      <dgm:prSet presAssocID="{FA9BAEE5-0477-40E5-AA44-67F4F04743BA}" presName="childText" presStyleLbl="conFgAcc1" presStyleIdx="0" presStyleCnt="4">
        <dgm:presLayoutVars>
          <dgm:bulletEnabled val="1"/>
        </dgm:presLayoutVars>
      </dgm:prSet>
      <dgm:spPr/>
    </dgm:pt>
    <dgm:pt modelId="{0FDAF9E3-90EB-4FA4-8C17-45165D50F9FB}" type="pres">
      <dgm:prSet presAssocID="{A40E1BBB-65C1-4D1B-8AB2-8CC2F2D9BE9E}" presName="spaceBetweenRectangles" presStyleCnt="0"/>
      <dgm:spPr/>
    </dgm:pt>
    <dgm:pt modelId="{0DE457C0-DAA7-443C-BAF2-5BC8A809977B}" type="pres">
      <dgm:prSet presAssocID="{9F8B1582-4C8F-4E43-8AB5-468186026AD2}" presName="parentLin" presStyleCnt="0"/>
      <dgm:spPr/>
    </dgm:pt>
    <dgm:pt modelId="{0963BA1F-E5E4-4DB3-98AC-6F12F6DEF4BB}" type="pres">
      <dgm:prSet presAssocID="{9F8B1582-4C8F-4E43-8AB5-468186026AD2}" presName="parentLeftMargin" presStyleLbl="node1" presStyleIdx="0" presStyleCnt="4"/>
      <dgm:spPr/>
    </dgm:pt>
    <dgm:pt modelId="{B845EBCA-21ED-4FEC-8E48-90367BA90C28}" type="pres">
      <dgm:prSet presAssocID="{9F8B1582-4C8F-4E43-8AB5-468186026AD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E6DC2B-5CF1-46A0-BA2E-D1E6D29D03F1}" type="pres">
      <dgm:prSet presAssocID="{9F8B1582-4C8F-4E43-8AB5-468186026AD2}" presName="negativeSpace" presStyleCnt="0"/>
      <dgm:spPr/>
    </dgm:pt>
    <dgm:pt modelId="{D10A7E15-5E31-4C4B-9332-E4E6E4865119}" type="pres">
      <dgm:prSet presAssocID="{9F8B1582-4C8F-4E43-8AB5-468186026AD2}" presName="childText" presStyleLbl="conFgAcc1" presStyleIdx="1" presStyleCnt="4">
        <dgm:presLayoutVars>
          <dgm:bulletEnabled val="1"/>
        </dgm:presLayoutVars>
      </dgm:prSet>
      <dgm:spPr/>
    </dgm:pt>
    <dgm:pt modelId="{328438D8-C011-4884-B61E-F3E1DEF6463D}" type="pres">
      <dgm:prSet presAssocID="{F06ADFEF-3BA4-4397-A4E9-F4057C5707CF}" presName="spaceBetweenRectangles" presStyleCnt="0"/>
      <dgm:spPr/>
    </dgm:pt>
    <dgm:pt modelId="{7833C1BD-488B-47D5-9215-111DE42D1CB8}" type="pres">
      <dgm:prSet presAssocID="{43ED048E-E096-4257-A76D-12BE0B0DAFCF}" presName="parentLin" presStyleCnt="0"/>
      <dgm:spPr/>
    </dgm:pt>
    <dgm:pt modelId="{D6107EA5-D775-41FE-8EB4-E47678069404}" type="pres">
      <dgm:prSet presAssocID="{43ED048E-E096-4257-A76D-12BE0B0DAFCF}" presName="parentLeftMargin" presStyleLbl="node1" presStyleIdx="1" presStyleCnt="4"/>
      <dgm:spPr/>
    </dgm:pt>
    <dgm:pt modelId="{B1596A6E-5E8A-435F-9221-A8E40DEFD818}" type="pres">
      <dgm:prSet presAssocID="{43ED048E-E096-4257-A76D-12BE0B0DAFC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52725F5-3096-4017-B1D4-BE255F175AC8}" type="pres">
      <dgm:prSet presAssocID="{43ED048E-E096-4257-A76D-12BE0B0DAFCF}" presName="negativeSpace" presStyleCnt="0"/>
      <dgm:spPr/>
    </dgm:pt>
    <dgm:pt modelId="{1CB4449C-B22B-4A50-8E20-827A311FA838}" type="pres">
      <dgm:prSet presAssocID="{43ED048E-E096-4257-A76D-12BE0B0DAFCF}" presName="childText" presStyleLbl="conFgAcc1" presStyleIdx="2" presStyleCnt="4">
        <dgm:presLayoutVars>
          <dgm:bulletEnabled val="1"/>
        </dgm:presLayoutVars>
      </dgm:prSet>
      <dgm:spPr/>
    </dgm:pt>
    <dgm:pt modelId="{B2E9A3B7-4D21-451C-B4A2-551D5EF3495D}" type="pres">
      <dgm:prSet presAssocID="{FB2A71B3-3024-4FD9-9F4E-EEEE439F0E0E}" presName="spaceBetweenRectangles" presStyleCnt="0"/>
      <dgm:spPr/>
    </dgm:pt>
    <dgm:pt modelId="{2D50CCE4-B008-444D-8E7F-8C40B2E411EA}" type="pres">
      <dgm:prSet presAssocID="{71470F11-8694-49E9-ADA6-00E4CA726CF3}" presName="parentLin" presStyleCnt="0"/>
      <dgm:spPr/>
    </dgm:pt>
    <dgm:pt modelId="{8EF6D3E0-9087-4513-A0BD-5E198B6A8550}" type="pres">
      <dgm:prSet presAssocID="{71470F11-8694-49E9-ADA6-00E4CA726CF3}" presName="parentLeftMargin" presStyleLbl="node1" presStyleIdx="2" presStyleCnt="4"/>
      <dgm:spPr/>
    </dgm:pt>
    <dgm:pt modelId="{F16076D7-472A-4069-A50A-433B43FE78F3}" type="pres">
      <dgm:prSet presAssocID="{71470F11-8694-49E9-ADA6-00E4CA726CF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454F491-87E5-4045-9E0D-2A0F00C1D8A5}" type="pres">
      <dgm:prSet presAssocID="{71470F11-8694-49E9-ADA6-00E4CA726CF3}" presName="negativeSpace" presStyleCnt="0"/>
      <dgm:spPr/>
    </dgm:pt>
    <dgm:pt modelId="{5166A3EE-9582-49D3-97CF-8096BC4EB120}" type="pres">
      <dgm:prSet presAssocID="{71470F11-8694-49E9-ADA6-00E4CA726CF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A472C0C-1BEB-4F82-B17A-DB54E769603E}" type="presOf" srcId="{FA9BAEE5-0477-40E5-AA44-67F4F04743BA}" destId="{C3A3A9AE-53A0-46C9-B35E-17FF60DD60BD}" srcOrd="1" destOrd="0" presId="urn:microsoft.com/office/officeart/2005/8/layout/list1"/>
    <dgm:cxn modelId="{3F2FC40C-36D4-40E3-B5B5-B60DF202783E}" type="presOf" srcId="{FA9BAEE5-0477-40E5-AA44-67F4F04743BA}" destId="{3D5B4125-7F0F-41AF-B0BE-A31593D64B83}" srcOrd="0" destOrd="0" presId="urn:microsoft.com/office/officeart/2005/8/layout/list1"/>
    <dgm:cxn modelId="{1672821A-1B97-4AF9-AD21-DCEFC19F53ED}" srcId="{B9080AB9-7D14-4B2E-AC30-56A94E578E92}" destId="{43ED048E-E096-4257-A76D-12BE0B0DAFCF}" srcOrd="2" destOrd="0" parTransId="{BB17BAA4-C4FC-4AC3-8CDE-EF15274005BD}" sibTransId="{FB2A71B3-3024-4FD9-9F4E-EEEE439F0E0E}"/>
    <dgm:cxn modelId="{25DA2520-C10C-4DC0-8823-4CF874446128}" type="presOf" srcId="{B9080AB9-7D14-4B2E-AC30-56A94E578E92}" destId="{926CB7A4-BFAF-4A72-90A7-05EF5AE9E81F}" srcOrd="0" destOrd="0" presId="urn:microsoft.com/office/officeart/2005/8/layout/list1"/>
    <dgm:cxn modelId="{982E6442-5991-46C0-BD1A-6DCD20F4FF18}" srcId="{B9080AB9-7D14-4B2E-AC30-56A94E578E92}" destId="{71470F11-8694-49E9-ADA6-00E4CA726CF3}" srcOrd="3" destOrd="0" parTransId="{4F4D9703-F148-461F-9032-E0DE58B3B87C}" sibTransId="{7BD0281D-3292-4D58-A2A6-C910642F8C95}"/>
    <dgm:cxn modelId="{24B9E64A-9C01-43D7-B925-9EDEA698293E}" srcId="{B9080AB9-7D14-4B2E-AC30-56A94E578E92}" destId="{9F8B1582-4C8F-4E43-8AB5-468186026AD2}" srcOrd="1" destOrd="0" parTransId="{BDEE2460-761D-4A09-9903-9B661DAC2EA4}" sibTransId="{F06ADFEF-3BA4-4397-A4E9-F4057C5707CF}"/>
    <dgm:cxn modelId="{DE3EFE4F-4D46-4334-81D6-2C648F819636}" type="presOf" srcId="{71470F11-8694-49E9-ADA6-00E4CA726CF3}" destId="{8EF6D3E0-9087-4513-A0BD-5E198B6A8550}" srcOrd="0" destOrd="0" presId="urn:microsoft.com/office/officeart/2005/8/layout/list1"/>
    <dgm:cxn modelId="{BDB2F252-332D-414D-8834-6188A73A0B2C}" type="presOf" srcId="{9F8B1582-4C8F-4E43-8AB5-468186026AD2}" destId="{B845EBCA-21ED-4FEC-8E48-90367BA90C28}" srcOrd="1" destOrd="0" presId="urn:microsoft.com/office/officeart/2005/8/layout/list1"/>
    <dgm:cxn modelId="{B7DAC987-1F0C-4E78-B8CA-51992149AC23}" type="presOf" srcId="{43ED048E-E096-4257-A76D-12BE0B0DAFCF}" destId="{B1596A6E-5E8A-435F-9221-A8E40DEFD818}" srcOrd="1" destOrd="0" presId="urn:microsoft.com/office/officeart/2005/8/layout/list1"/>
    <dgm:cxn modelId="{97E02F93-E48E-41DB-8598-217983860A64}" srcId="{B9080AB9-7D14-4B2E-AC30-56A94E578E92}" destId="{FA9BAEE5-0477-40E5-AA44-67F4F04743BA}" srcOrd="0" destOrd="0" parTransId="{B259A071-3FE6-4702-BEB0-A0118BA620EB}" sibTransId="{A40E1BBB-65C1-4D1B-8AB2-8CC2F2D9BE9E}"/>
    <dgm:cxn modelId="{2E2910BF-C75E-4BE7-85B6-9FA58D75B94B}" type="presOf" srcId="{71470F11-8694-49E9-ADA6-00E4CA726CF3}" destId="{F16076D7-472A-4069-A50A-433B43FE78F3}" srcOrd="1" destOrd="0" presId="urn:microsoft.com/office/officeart/2005/8/layout/list1"/>
    <dgm:cxn modelId="{83EC09C1-48A2-4BB6-974D-D2BC901ED04C}" type="presOf" srcId="{9F8B1582-4C8F-4E43-8AB5-468186026AD2}" destId="{0963BA1F-E5E4-4DB3-98AC-6F12F6DEF4BB}" srcOrd="0" destOrd="0" presId="urn:microsoft.com/office/officeart/2005/8/layout/list1"/>
    <dgm:cxn modelId="{17940DF5-9CCB-4535-AA24-D9CD767EBAA3}" type="presOf" srcId="{43ED048E-E096-4257-A76D-12BE0B0DAFCF}" destId="{D6107EA5-D775-41FE-8EB4-E47678069404}" srcOrd="0" destOrd="0" presId="urn:microsoft.com/office/officeart/2005/8/layout/list1"/>
    <dgm:cxn modelId="{A26CC08C-4A76-4D57-9111-5B7273D914B3}" type="presParOf" srcId="{926CB7A4-BFAF-4A72-90A7-05EF5AE9E81F}" destId="{175FBC03-F8C0-4D5F-81E3-B9BC6DB1BEB7}" srcOrd="0" destOrd="0" presId="urn:microsoft.com/office/officeart/2005/8/layout/list1"/>
    <dgm:cxn modelId="{E5FABB63-EB55-4EA3-BFF0-7456685233FD}" type="presParOf" srcId="{175FBC03-F8C0-4D5F-81E3-B9BC6DB1BEB7}" destId="{3D5B4125-7F0F-41AF-B0BE-A31593D64B83}" srcOrd="0" destOrd="0" presId="urn:microsoft.com/office/officeart/2005/8/layout/list1"/>
    <dgm:cxn modelId="{96081AF5-6143-4A16-A94E-B3F26BC77D3C}" type="presParOf" srcId="{175FBC03-F8C0-4D5F-81E3-B9BC6DB1BEB7}" destId="{C3A3A9AE-53A0-46C9-B35E-17FF60DD60BD}" srcOrd="1" destOrd="0" presId="urn:microsoft.com/office/officeart/2005/8/layout/list1"/>
    <dgm:cxn modelId="{66AF2626-4528-4E6D-BD55-2F146E1BEF79}" type="presParOf" srcId="{926CB7A4-BFAF-4A72-90A7-05EF5AE9E81F}" destId="{DA8B9610-A426-4A41-B829-B55364DD0353}" srcOrd="1" destOrd="0" presId="urn:microsoft.com/office/officeart/2005/8/layout/list1"/>
    <dgm:cxn modelId="{77075546-EB1F-451F-A399-CABC4237591D}" type="presParOf" srcId="{926CB7A4-BFAF-4A72-90A7-05EF5AE9E81F}" destId="{C23F29F4-4A17-4492-AD9E-7788A8E288F0}" srcOrd="2" destOrd="0" presId="urn:microsoft.com/office/officeart/2005/8/layout/list1"/>
    <dgm:cxn modelId="{A9F250C8-93D9-4822-A57F-049AE5448E74}" type="presParOf" srcId="{926CB7A4-BFAF-4A72-90A7-05EF5AE9E81F}" destId="{0FDAF9E3-90EB-4FA4-8C17-45165D50F9FB}" srcOrd="3" destOrd="0" presId="urn:microsoft.com/office/officeart/2005/8/layout/list1"/>
    <dgm:cxn modelId="{AB52BE27-D753-4FF4-989B-2275EE0B4D6D}" type="presParOf" srcId="{926CB7A4-BFAF-4A72-90A7-05EF5AE9E81F}" destId="{0DE457C0-DAA7-443C-BAF2-5BC8A809977B}" srcOrd="4" destOrd="0" presId="urn:microsoft.com/office/officeart/2005/8/layout/list1"/>
    <dgm:cxn modelId="{815E8CC6-5528-4BF6-8020-625647ECE143}" type="presParOf" srcId="{0DE457C0-DAA7-443C-BAF2-5BC8A809977B}" destId="{0963BA1F-E5E4-4DB3-98AC-6F12F6DEF4BB}" srcOrd="0" destOrd="0" presId="urn:microsoft.com/office/officeart/2005/8/layout/list1"/>
    <dgm:cxn modelId="{677747D1-21C4-4680-8058-7D77C013BFBF}" type="presParOf" srcId="{0DE457C0-DAA7-443C-BAF2-5BC8A809977B}" destId="{B845EBCA-21ED-4FEC-8E48-90367BA90C28}" srcOrd="1" destOrd="0" presId="urn:microsoft.com/office/officeart/2005/8/layout/list1"/>
    <dgm:cxn modelId="{8951A627-7539-40D4-9B71-EC145DC95023}" type="presParOf" srcId="{926CB7A4-BFAF-4A72-90A7-05EF5AE9E81F}" destId="{DBE6DC2B-5CF1-46A0-BA2E-D1E6D29D03F1}" srcOrd="5" destOrd="0" presId="urn:microsoft.com/office/officeart/2005/8/layout/list1"/>
    <dgm:cxn modelId="{ADA46133-3179-40BE-BCB2-AA2AFA0FA1B9}" type="presParOf" srcId="{926CB7A4-BFAF-4A72-90A7-05EF5AE9E81F}" destId="{D10A7E15-5E31-4C4B-9332-E4E6E4865119}" srcOrd="6" destOrd="0" presId="urn:microsoft.com/office/officeart/2005/8/layout/list1"/>
    <dgm:cxn modelId="{31EC27C9-4F59-4939-BAD5-DE10FE7BE1CE}" type="presParOf" srcId="{926CB7A4-BFAF-4A72-90A7-05EF5AE9E81F}" destId="{328438D8-C011-4884-B61E-F3E1DEF6463D}" srcOrd="7" destOrd="0" presId="urn:microsoft.com/office/officeart/2005/8/layout/list1"/>
    <dgm:cxn modelId="{2DE89878-2B7E-4FC3-A303-8CD94298986C}" type="presParOf" srcId="{926CB7A4-BFAF-4A72-90A7-05EF5AE9E81F}" destId="{7833C1BD-488B-47D5-9215-111DE42D1CB8}" srcOrd="8" destOrd="0" presId="urn:microsoft.com/office/officeart/2005/8/layout/list1"/>
    <dgm:cxn modelId="{27C229B2-27CF-43CA-A2EA-81B28956FDCE}" type="presParOf" srcId="{7833C1BD-488B-47D5-9215-111DE42D1CB8}" destId="{D6107EA5-D775-41FE-8EB4-E47678069404}" srcOrd="0" destOrd="0" presId="urn:microsoft.com/office/officeart/2005/8/layout/list1"/>
    <dgm:cxn modelId="{013C2E54-4949-4E20-8F8F-259FAA5318A4}" type="presParOf" srcId="{7833C1BD-488B-47D5-9215-111DE42D1CB8}" destId="{B1596A6E-5E8A-435F-9221-A8E40DEFD818}" srcOrd="1" destOrd="0" presId="urn:microsoft.com/office/officeart/2005/8/layout/list1"/>
    <dgm:cxn modelId="{C009AE0C-7913-4843-99D2-F06361F9D99A}" type="presParOf" srcId="{926CB7A4-BFAF-4A72-90A7-05EF5AE9E81F}" destId="{852725F5-3096-4017-B1D4-BE255F175AC8}" srcOrd="9" destOrd="0" presId="urn:microsoft.com/office/officeart/2005/8/layout/list1"/>
    <dgm:cxn modelId="{FD7AC827-97FC-44C1-9459-49A69A80CA36}" type="presParOf" srcId="{926CB7A4-BFAF-4A72-90A7-05EF5AE9E81F}" destId="{1CB4449C-B22B-4A50-8E20-827A311FA838}" srcOrd="10" destOrd="0" presId="urn:microsoft.com/office/officeart/2005/8/layout/list1"/>
    <dgm:cxn modelId="{DC0ABF73-84B4-442B-B781-93C4D531C8ED}" type="presParOf" srcId="{926CB7A4-BFAF-4A72-90A7-05EF5AE9E81F}" destId="{B2E9A3B7-4D21-451C-B4A2-551D5EF3495D}" srcOrd="11" destOrd="0" presId="urn:microsoft.com/office/officeart/2005/8/layout/list1"/>
    <dgm:cxn modelId="{15F30861-2C93-421F-9179-6CBC2FCC4E87}" type="presParOf" srcId="{926CB7A4-BFAF-4A72-90A7-05EF5AE9E81F}" destId="{2D50CCE4-B008-444D-8E7F-8C40B2E411EA}" srcOrd="12" destOrd="0" presId="urn:microsoft.com/office/officeart/2005/8/layout/list1"/>
    <dgm:cxn modelId="{2BD8A0D3-EBA1-47C3-939E-DB666F9B5329}" type="presParOf" srcId="{2D50CCE4-B008-444D-8E7F-8C40B2E411EA}" destId="{8EF6D3E0-9087-4513-A0BD-5E198B6A8550}" srcOrd="0" destOrd="0" presId="urn:microsoft.com/office/officeart/2005/8/layout/list1"/>
    <dgm:cxn modelId="{584071D0-F4A2-42DA-A87B-E6E2FFAC7EB2}" type="presParOf" srcId="{2D50CCE4-B008-444D-8E7F-8C40B2E411EA}" destId="{F16076D7-472A-4069-A50A-433B43FE78F3}" srcOrd="1" destOrd="0" presId="urn:microsoft.com/office/officeart/2005/8/layout/list1"/>
    <dgm:cxn modelId="{A03531F8-B6DA-4D3A-A8D9-D012EE3D1BC8}" type="presParOf" srcId="{926CB7A4-BFAF-4A72-90A7-05EF5AE9E81F}" destId="{6454F491-87E5-4045-9E0D-2A0F00C1D8A5}" srcOrd="13" destOrd="0" presId="urn:microsoft.com/office/officeart/2005/8/layout/list1"/>
    <dgm:cxn modelId="{0765BD0D-B5BE-41BA-B8A0-B8CE8CAD71C8}" type="presParOf" srcId="{926CB7A4-BFAF-4A72-90A7-05EF5AE9E81F}" destId="{5166A3EE-9582-49D3-97CF-8096BC4EB12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6532C9-D3E4-411F-A5CA-198175109120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EC5F08-7ECD-4A0C-A8DD-79CE5AE9ECF5}">
      <dgm:prSet custT="1"/>
      <dgm:spPr/>
      <dgm:t>
        <a:bodyPr/>
        <a:lstStyle/>
        <a:p>
          <a:r>
            <a:rPr lang="zh-TW" sz="2000" b="1" dirty="0">
              <a:solidFill>
                <a:schemeClr val="accent3">
                  <a:lumMod val="50000"/>
                </a:schemeClr>
              </a:solidFill>
            </a:rPr>
            <a:t>時間尺度</a:t>
          </a:r>
          <a:endParaRPr lang="en-US" sz="2000" dirty="0">
            <a:solidFill>
              <a:schemeClr val="accent3">
                <a:lumMod val="50000"/>
              </a:schemeClr>
            </a:solidFill>
          </a:endParaRPr>
        </a:p>
      </dgm:t>
    </dgm:pt>
    <dgm:pt modelId="{DE046952-154A-4A94-91E4-FFDA54AA2CE0}" type="parTrans" cxnId="{5721BA85-DCA9-4738-A9E2-ACE568C306A3}">
      <dgm:prSet/>
      <dgm:spPr/>
      <dgm:t>
        <a:bodyPr/>
        <a:lstStyle/>
        <a:p>
          <a:endParaRPr lang="en-US" sz="3200"/>
        </a:p>
      </dgm:t>
    </dgm:pt>
    <dgm:pt modelId="{D8124B17-736F-456C-88C9-87E71500B3BD}" type="sibTrans" cxnId="{5721BA85-DCA9-4738-A9E2-ACE568C306A3}">
      <dgm:prSet/>
      <dgm:spPr/>
      <dgm:t>
        <a:bodyPr/>
        <a:lstStyle/>
        <a:p>
          <a:endParaRPr lang="en-US" sz="3200"/>
        </a:p>
      </dgm:t>
    </dgm:pt>
    <dgm:pt modelId="{17C34AFD-CE0F-4783-A5DF-F0DC1CAF2278}">
      <dgm:prSet custT="1"/>
      <dgm:spPr/>
      <dgm:t>
        <a:bodyPr/>
        <a:lstStyle/>
        <a:p>
          <a:pPr>
            <a:buNone/>
          </a:pPr>
          <a:r>
            <a:rPr lang="zh-TW" altLang="en-US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r>
            <a:rPr lang="en-US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2017 - 2022 </a:t>
          </a:r>
          <a:r>
            <a:rPr lang="zh-TW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</a:t>
          </a:r>
          <a:r>
            <a:rPr lang="en-US" altLang="zh-TW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【</a:t>
          </a:r>
          <a:r>
            <a:rPr lang="zh-TW" altLang="en-US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疫情前後各</a:t>
          </a:r>
          <a:r>
            <a:rPr lang="en-US" altLang="zh-TW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3</a:t>
          </a:r>
          <a:r>
            <a:rPr lang="zh-TW" altLang="en-US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</a:t>
          </a:r>
          <a:r>
            <a:rPr lang="en-US" altLang="zh-TW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】</a:t>
          </a:r>
          <a:r>
            <a:rPr lang="zh-TW" altLang="en-US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，共</a:t>
          </a:r>
          <a:r>
            <a:rPr lang="en-US" altLang="zh-TW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</a:t>
          </a:r>
          <a:r>
            <a:rPr lang="zh-TW" altLang="en-US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</a:t>
          </a:r>
          <a:endParaRPr lang="en-US" sz="1800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1F6FD0F-E7FD-4FD0-801C-7B2F3127204B}" type="parTrans" cxnId="{BE99E56B-9C3A-4CFA-A18B-975F6854FCEE}">
      <dgm:prSet/>
      <dgm:spPr/>
      <dgm:t>
        <a:bodyPr/>
        <a:lstStyle/>
        <a:p>
          <a:endParaRPr lang="en-US" sz="3200"/>
        </a:p>
      </dgm:t>
    </dgm:pt>
    <dgm:pt modelId="{5B960096-90B5-4117-8523-081468223404}" type="sibTrans" cxnId="{BE99E56B-9C3A-4CFA-A18B-975F6854FCEE}">
      <dgm:prSet/>
      <dgm:spPr/>
      <dgm:t>
        <a:bodyPr/>
        <a:lstStyle/>
        <a:p>
          <a:endParaRPr lang="en-US" sz="3200"/>
        </a:p>
      </dgm:t>
    </dgm:pt>
    <dgm:pt modelId="{F0F1E91D-0EEC-4210-8989-B5B1CE6103C6}">
      <dgm:prSet custT="1"/>
      <dgm:spPr/>
      <dgm:t>
        <a:bodyPr/>
        <a:lstStyle/>
        <a:p>
          <a:r>
            <a:rPr lang="zh-TW" sz="2000" b="1" dirty="0">
              <a:solidFill>
                <a:schemeClr val="accent3">
                  <a:lumMod val="50000"/>
                </a:schemeClr>
              </a:solidFill>
            </a:rPr>
            <a:t>地理尺度</a:t>
          </a:r>
          <a:endParaRPr lang="en-US" sz="2000" dirty="0">
            <a:solidFill>
              <a:schemeClr val="accent3">
                <a:lumMod val="50000"/>
              </a:schemeClr>
            </a:solidFill>
          </a:endParaRPr>
        </a:p>
      </dgm:t>
    </dgm:pt>
    <dgm:pt modelId="{565BEBD3-0CB2-41F5-B928-4897E1B6F339}" type="parTrans" cxnId="{79597AB9-CC62-46A4-8D9E-B5371EDC4A77}">
      <dgm:prSet/>
      <dgm:spPr/>
      <dgm:t>
        <a:bodyPr/>
        <a:lstStyle/>
        <a:p>
          <a:endParaRPr lang="en-US" sz="3200"/>
        </a:p>
      </dgm:t>
    </dgm:pt>
    <dgm:pt modelId="{C65C3E10-5A68-4E52-85BA-9F3F7A53EF7F}" type="sibTrans" cxnId="{79597AB9-CC62-46A4-8D9E-B5371EDC4A77}">
      <dgm:prSet/>
      <dgm:spPr/>
      <dgm:t>
        <a:bodyPr/>
        <a:lstStyle/>
        <a:p>
          <a:endParaRPr lang="en-US" sz="3200"/>
        </a:p>
      </dgm:t>
    </dgm:pt>
    <dgm:pt modelId="{D41393F2-82EE-4DA4-9A09-A15CD553E235}">
      <dgm:prSet custT="1"/>
      <dgm:spPr/>
      <dgm:t>
        <a:bodyPr/>
        <a:lstStyle/>
        <a:p>
          <a:pPr>
            <a:buNone/>
          </a:pPr>
          <a:r>
            <a:rPr lang="zh-TW" altLang="en-US" sz="1800" dirty="0">
              <a:solidFill>
                <a:schemeClr val="accent3">
                  <a:lumMod val="50000"/>
                </a:schemeClr>
              </a:solidFill>
            </a:rPr>
            <a:t>。</a:t>
          </a:r>
          <a:r>
            <a:rPr lang="zh-TW" sz="1800" dirty="0">
              <a:solidFill>
                <a:schemeClr val="accent3">
                  <a:lumMod val="50000"/>
                </a:schemeClr>
              </a:solidFill>
            </a:rPr>
            <a:t>美國本土境內</a:t>
          </a:r>
          <a:endParaRPr lang="en-US" sz="1800" dirty="0">
            <a:solidFill>
              <a:schemeClr val="accent3">
                <a:lumMod val="50000"/>
              </a:schemeClr>
            </a:solidFill>
          </a:endParaRPr>
        </a:p>
      </dgm:t>
    </dgm:pt>
    <dgm:pt modelId="{F52BFFAC-BA9D-43C9-A063-8A1BA64D4560}" type="parTrans" cxnId="{898FE6D0-EB45-4752-812C-A297FE66A1B1}">
      <dgm:prSet/>
      <dgm:spPr/>
      <dgm:t>
        <a:bodyPr/>
        <a:lstStyle/>
        <a:p>
          <a:endParaRPr lang="en-US" sz="3200"/>
        </a:p>
      </dgm:t>
    </dgm:pt>
    <dgm:pt modelId="{9FDC24C3-8C00-4EFF-919E-77E7268FE09E}" type="sibTrans" cxnId="{898FE6D0-EB45-4752-812C-A297FE66A1B1}">
      <dgm:prSet/>
      <dgm:spPr/>
      <dgm:t>
        <a:bodyPr/>
        <a:lstStyle/>
        <a:p>
          <a:endParaRPr lang="en-US" sz="3200"/>
        </a:p>
      </dgm:t>
    </dgm:pt>
    <dgm:pt modelId="{714F0917-38D0-498A-ACC5-03426017FBB1}">
      <dgm:prSet custT="1"/>
      <dgm:spPr/>
      <dgm:t>
        <a:bodyPr/>
        <a:lstStyle/>
        <a:p>
          <a:r>
            <a:rPr lang="zh-TW" sz="2000" b="1" dirty="0">
              <a:solidFill>
                <a:schemeClr val="accent3">
                  <a:lumMod val="50000"/>
                </a:schemeClr>
              </a:solidFill>
            </a:rPr>
            <a:t>爬蟲工具</a:t>
          </a:r>
          <a:endParaRPr lang="en-US" sz="2000" dirty="0">
            <a:solidFill>
              <a:schemeClr val="accent3">
                <a:lumMod val="50000"/>
              </a:schemeClr>
            </a:solidFill>
          </a:endParaRPr>
        </a:p>
      </dgm:t>
    </dgm:pt>
    <dgm:pt modelId="{8F38DC09-C5BE-4A88-A67F-21A8461ABA3D}" type="parTrans" cxnId="{A4F28475-C41D-4B7F-A934-B8D440C20A66}">
      <dgm:prSet/>
      <dgm:spPr/>
      <dgm:t>
        <a:bodyPr/>
        <a:lstStyle/>
        <a:p>
          <a:endParaRPr lang="en-US" sz="3200"/>
        </a:p>
      </dgm:t>
    </dgm:pt>
    <dgm:pt modelId="{6CE3BFE0-0012-4A69-BDED-ECB497EFA440}" type="sibTrans" cxnId="{A4F28475-C41D-4B7F-A934-B8D440C20A66}">
      <dgm:prSet/>
      <dgm:spPr/>
      <dgm:t>
        <a:bodyPr/>
        <a:lstStyle/>
        <a:p>
          <a:endParaRPr lang="en-US" sz="3200"/>
        </a:p>
      </dgm:t>
    </dgm:pt>
    <dgm:pt modelId="{0D39EBA2-8F81-431B-9ACF-D205C4C7294F}">
      <dgm:prSet custT="1"/>
      <dgm:spPr/>
      <dgm:t>
        <a:bodyPr/>
        <a:lstStyle/>
        <a:p>
          <a:pPr>
            <a:buNone/>
          </a:pPr>
          <a:r>
            <a:rPr lang="en-US" sz="1200" dirty="0"/>
            <a:t>    </a:t>
          </a:r>
        </a:p>
      </dgm:t>
    </dgm:pt>
    <dgm:pt modelId="{D677FD49-57C0-43D7-B100-CE7D25F58DF3}" type="parTrans" cxnId="{CC6E10C9-5CED-4EDA-9150-EB4C15BE48CC}">
      <dgm:prSet/>
      <dgm:spPr/>
      <dgm:t>
        <a:bodyPr/>
        <a:lstStyle/>
        <a:p>
          <a:endParaRPr lang="zh-TW" altLang="en-US" sz="3200"/>
        </a:p>
      </dgm:t>
    </dgm:pt>
    <dgm:pt modelId="{602E2EC0-F7BD-4051-9979-ABAF2F717EB4}" type="sibTrans" cxnId="{CC6E10C9-5CED-4EDA-9150-EB4C15BE48CC}">
      <dgm:prSet/>
      <dgm:spPr/>
      <dgm:t>
        <a:bodyPr/>
        <a:lstStyle/>
        <a:p>
          <a:endParaRPr lang="zh-TW" altLang="en-US" sz="3200"/>
        </a:p>
      </dgm:t>
    </dgm:pt>
    <dgm:pt modelId="{94431142-A947-4A27-A39D-6AF8FC78CAFC}">
      <dgm:prSet custT="1"/>
      <dgm:spPr/>
      <dgm:t>
        <a:bodyPr/>
        <a:lstStyle/>
        <a:p>
          <a:pPr>
            <a:buFontTx/>
            <a:buNone/>
          </a:pPr>
          <a:endParaRPr lang="en-US" sz="1200" dirty="0"/>
        </a:p>
      </dgm:t>
    </dgm:pt>
    <dgm:pt modelId="{A3FE8C01-1C68-41D2-96C2-777B505A0AEF}" type="parTrans" cxnId="{3187EA50-2EB2-4EBB-8DB6-BE8ACA9EC98C}">
      <dgm:prSet/>
      <dgm:spPr/>
      <dgm:t>
        <a:bodyPr/>
        <a:lstStyle/>
        <a:p>
          <a:endParaRPr lang="zh-TW" altLang="en-US" sz="3200"/>
        </a:p>
      </dgm:t>
    </dgm:pt>
    <dgm:pt modelId="{E7F9450D-112D-4939-8615-91D7B5166ED1}" type="sibTrans" cxnId="{3187EA50-2EB2-4EBB-8DB6-BE8ACA9EC98C}">
      <dgm:prSet/>
      <dgm:spPr/>
      <dgm:t>
        <a:bodyPr/>
        <a:lstStyle/>
        <a:p>
          <a:endParaRPr lang="zh-TW" altLang="en-US" sz="3200"/>
        </a:p>
      </dgm:t>
    </dgm:pt>
    <dgm:pt modelId="{24AB2FDC-C019-41B1-9ED5-D0A18E8E2F84}">
      <dgm:prSet custT="1"/>
      <dgm:spPr/>
      <dgm:t>
        <a:bodyPr/>
        <a:lstStyle/>
        <a:p>
          <a:pPr>
            <a:buFontTx/>
            <a:buNone/>
          </a:pPr>
          <a:endParaRPr lang="en-US" sz="1200" dirty="0"/>
        </a:p>
      </dgm:t>
    </dgm:pt>
    <dgm:pt modelId="{B90A92F8-2F2A-47AC-B3F6-AA7C5A57B0AC}" type="parTrans" cxnId="{7FC04F6A-E656-40BA-8528-4AA19EDC6F82}">
      <dgm:prSet/>
      <dgm:spPr/>
      <dgm:t>
        <a:bodyPr/>
        <a:lstStyle/>
        <a:p>
          <a:endParaRPr lang="zh-TW" altLang="en-US" sz="3200"/>
        </a:p>
      </dgm:t>
    </dgm:pt>
    <dgm:pt modelId="{74E07933-4B67-472E-B047-F4DA7812BB03}" type="sibTrans" cxnId="{7FC04F6A-E656-40BA-8528-4AA19EDC6F82}">
      <dgm:prSet/>
      <dgm:spPr/>
      <dgm:t>
        <a:bodyPr/>
        <a:lstStyle/>
        <a:p>
          <a:endParaRPr lang="zh-TW" altLang="en-US" sz="3200"/>
        </a:p>
      </dgm:t>
    </dgm:pt>
    <dgm:pt modelId="{C8D7E91A-2708-47B1-9468-A904F141AEA8}">
      <dgm:prSet custT="1"/>
      <dgm:spPr/>
      <dgm:t>
        <a:bodyPr/>
        <a:lstStyle/>
        <a:p>
          <a:pPr>
            <a:buFontTx/>
            <a:buNone/>
          </a:pPr>
          <a:endParaRPr lang="en-US" sz="1200" dirty="0"/>
        </a:p>
      </dgm:t>
    </dgm:pt>
    <dgm:pt modelId="{FBFF1422-FA16-43E9-966E-F38368065255}" type="parTrans" cxnId="{F578E9D5-6C20-45DA-9468-1A41E3B10967}">
      <dgm:prSet/>
      <dgm:spPr/>
      <dgm:t>
        <a:bodyPr/>
        <a:lstStyle/>
        <a:p>
          <a:endParaRPr lang="zh-TW" altLang="en-US" sz="3200"/>
        </a:p>
      </dgm:t>
    </dgm:pt>
    <dgm:pt modelId="{A9984409-7CCE-4AF6-A521-A51B5E568099}" type="sibTrans" cxnId="{F578E9D5-6C20-45DA-9468-1A41E3B10967}">
      <dgm:prSet/>
      <dgm:spPr/>
      <dgm:t>
        <a:bodyPr/>
        <a:lstStyle/>
        <a:p>
          <a:endParaRPr lang="zh-TW" altLang="en-US" sz="3200"/>
        </a:p>
      </dgm:t>
    </dgm:pt>
    <dgm:pt modelId="{5EDE5D6B-9C90-4309-805C-2BDAA33E7BF3}">
      <dgm:prSet custT="1"/>
      <dgm:spPr/>
      <dgm:t>
        <a:bodyPr/>
        <a:lstStyle/>
        <a:p>
          <a:pPr>
            <a:buFontTx/>
            <a:buNone/>
          </a:pPr>
          <a:endParaRPr lang="en-US" sz="1200" dirty="0"/>
        </a:p>
      </dgm:t>
    </dgm:pt>
    <dgm:pt modelId="{0FD07AD3-F2A8-4D4E-B86D-2B0D5B141647}" type="parTrans" cxnId="{9D9D6250-F976-455E-B876-16F2730D74BB}">
      <dgm:prSet/>
      <dgm:spPr/>
      <dgm:t>
        <a:bodyPr/>
        <a:lstStyle/>
        <a:p>
          <a:endParaRPr lang="zh-TW" altLang="en-US" sz="3200"/>
        </a:p>
      </dgm:t>
    </dgm:pt>
    <dgm:pt modelId="{70542271-BF88-4A42-B005-615A0838319E}" type="sibTrans" cxnId="{9D9D6250-F976-455E-B876-16F2730D74BB}">
      <dgm:prSet/>
      <dgm:spPr/>
      <dgm:t>
        <a:bodyPr/>
        <a:lstStyle/>
        <a:p>
          <a:endParaRPr lang="zh-TW" altLang="en-US" sz="3200"/>
        </a:p>
      </dgm:t>
    </dgm:pt>
    <dgm:pt modelId="{4BDD20B9-1B5E-4C6A-B80F-9A3112F2BB19}">
      <dgm:prSet custT="1"/>
      <dgm:spPr/>
      <dgm:t>
        <a:bodyPr/>
        <a:lstStyle/>
        <a:p>
          <a:r>
            <a:rPr lang="zh-TW" altLang="en-US" sz="20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主要資料</a:t>
          </a:r>
        </a:p>
      </dgm:t>
    </dgm:pt>
    <dgm:pt modelId="{B817C7EF-594C-4E70-86D5-CFF3B1222801}" type="parTrans" cxnId="{29DF231D-7251-4F0F-A837-C74979B22B3F}">
      <dgm:prSet/>
      <dgm:spPr/>
      <dgm:t>
        <a:bodyPr/>
        <a:lstStyle/>
        <a:p>
          <a:endParaRPr lang="zh-TW" altLang="en-US"/>
        </a:p>
      </dgm:t>
    </dgm:pt>
    <dgm:pt modelId="{3A8E7F79-098E-4FCB-AAFB-2538A47215FE}" type="sibTrans" cxnId="{29DF231D-7251-4F0F-A837-C74979B22B3F}">
      <dgm:prSet/>
      <dgm:spPr/>
      <dgm:t>
        <a:bodyPr/>
        <a:lstStyle/>
        <a:p>
          <a:endParaRPr lang="zh-TW" altLang="en-US"/>
        </a:p>
      </dgm:t>
    </dgm:pt>
    <dgm:pt modelId="{70E9DB5A-146A-49D9-B14C-0D226D60732E}">
      <dgm:prSet custT="1"/>
      <dgm:spPr/>
      <dgm:t>
        <a:bodyPr/>
        <a:lstStyle/>
        <a:p>
          <a:pPr algn="just">
            <a:buNone/>
          </a:pPr>
          <a:r>
            <a:rPr lang="zh-TW" altLang="en-US" sz="1800" b="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。航班資料、天氣資料、航空器資料</a:t>
          </a:r>
        </a:p>
      </dgm:t>
    </dgm:pt>
    <dgm:pt modelId="{AF2E6183-CE2F-4CEF-B5CB-2A019AC46E67}" type="parTrans" cxnId="{2C34722F-69AB-4739-8560-800C7BDC5FDC}">
      <dgm:prSet/>
      <dgm:spPr/>
      <dgm:t>
        <a:bodyPr/>
        <a:lstStyle/>
        <a:p>
          <a:endParaRPr lang="zh-TW" altLang="en-US"/>
        </a:p>
      </dgm:t>
    </dgm:pt>
    <dgm:pt modelId="{4F74559D-CC4A-4EDA-B5C5-5CAD3BBD6AB1}" type="sibTrans" cxnId="{2C34722F-69AB-4739-8560-800C7BDC5FDC}">
      <dgm:prSet/>
      <dgm:spPr/>
      <dgm:t>
        <a:bodyPr/>
        <a:lstStyle/>
        <a:p>
          <a:endParaRPr lang="zh-TW" altLang="en-US"/>
        </a:p>
      </dgm:t>
    </dgm:pt>
    <dgm:pt modelId="{C33206A8-C4A2-47F8-AD6E-0D5CB58DEB74}" type="pres">
      <dgm:prSet presAssocID="{CF6532C9-D3E4-411F-A5CA-198175109120}" presName="linear" presStyleCnt="0">
        <dgm:presLayoutVars>
          <dgm:dir/>
          <dgm:animLvl val="lvl"/>
          <dgm:resizeHandles val="exact"/>
        </dgm:presLayoutVars>
      </dgm:prSet>
      <dgm:spPr/>
    </dgm:pt>
    <dgm:pt modelId="{E73CAB75-5B78-4FBF-A7EB-2BE860B0B6C1}" type="pres">
      <dgm:prSet presAssocID="{4BDD20B9-1B5E-4C6A-B80F-9A3112F2BB19}" presName="parentLin" presStyleCnt="0"/>
      <dgm:spPr/>
    </dgm:pt>
    <dgm:pt modelId="{BA7C5091-E9C5-4835-8381-EC1E839D95B5}" type="pres">
      <dgm:prSet presAssocID="{4BDD20B9-1B5E-4C6A-B80F-9A3112F2BB19}" presName="parentLeftMargin" presStyleLbl="node1" presStyleIdx="0" presStyleCnt="4"/>
      <dgm:spPr/>
    </dgm:pt>
    <dgm:pt modelId="{C8404452-28C4-4C29-86E2-1709FA31CA52}" type="pres">
      <dgm:prSet presAssocID="{4BDD20B9-1B5E-4C6A-B80F-9A3112F2BB19}" presName="parentText" presStyleLbl="node1" presStyleIdx="0" presStyleCnt="4" custScaleX="109957">
        <dgm:presLayoutVars>
          <dgm:chMax val="0"/>
          <dgm:bulletEnabled val="1"/>
        </dgm:presLayoutVars>
      </dgm:prSet>
      <dgm:spPr/>
    </dgm:pt>
    <dgm:pt modelId="{51ECD59D-547F-457B-8DB7-6DAF80165CF0}" type="pres">
      <dgm:prSet presAssocID="{4BDD20B9-1B5E-4C6A-B80F-9A3112F2BB19}" presName="negativeSpace" presStyleCnt="0"/>
      <dgm:spPr/>
    </dgm:pt>
    <dgm:pt modelId="{599A517C-3D5D-4B79-8EA9-D895D0FAD889}" type="pres">
      <dgm:prSet presAssocID="{4BDD20B9-1B5E-4C6A-B80F-9A3112F2BB19}" presName="childText" presStyleLbl="conFgAcc1" presStyleIdx="0" presStyleCnt="4" custScaleX="99267" custLinFactNeighborX="-822" custLinFactNeighborY="62040">
        <dgm:presLayoutVars>
          <dgm:bulletEnabled val="1"/>
        </dgm:presLayoutVars>
      </dgm:prSet>
      <dgm:spPr/>
    </dgm:pt>
    <dgm:pt modelId="{DEC64EF8-BBB4-4264-8491-67407B57FEDE}" type="pres">
      <dgm:prSet presAssocID="{3A8E7F79-098E-4FCB-AAFB-2538A47215FE}" presName="spaceBetweenRectangles" presStyleCnt="0"/>
      <dgm:spPr/>
    </dgm:pt>
    <dgm:pt modelId="{CD2D12DB-4C8C-4F6A-B74C-A038603BF5CF}" type="pres">
      <dgm:prSet presAssocID="{66EC5F08-7ECD-4A0C-A8DD-79CE5AE9ECF5}" presName="parentLin" presStyleCnt="0"/>
      <dgm:spPr/>
    </dgm:pt>
    <dgm:pt modelId="{0002511A-645E-472A-8CD7-13205D60EBB8}" type="pres">
      <dgm:prSet presAssocID="{66EC5F08-7ECD-4A0C-A8DD-79CE5AE9ECF5}" presName="parentLeftMargin" presStyleLbl="node1" presStyleIdx="0" presStyleCnt="4"/>
      <dgm:spPr/>
    </dgm:pt>
    <dgm:pt modelId="{27F435AB-83E6-42D0-8995-B12ADDF1662D}" type="pres">
      <dgm:prSet presAssocID="{66EC5F08-7ECD-4A0C-A8DD-79CE5AE9ECF5}" presName="parentText" presStyleLbl="node1" presStyleIdx="1" presStyleCnt="4" custScaleX="109957" custLinFactNeighborY="10752">
        <dgm:presLayoutVars>
          <dgm:chMax val="0"/>
          <dgm:bulletEnabled val="1"/>
        </dgm:presLayoutVars>
      </dgm:prSet>
      <dgm:spPr/>
    </dgm:pt>
    <dgm:pt modelId="{6ACB190E-17E7-4D65-858E-0A76651C06A7}" type="pres">
      <dgm:prSet presAssocID="{66EC5F08-7ECD-4A0C-A8DD-79CE5AE9ECF5}" presName="negativeSpace" presStyleCnt="0"/>
      <dgm:spPr/>
    </dgm:pt>
    <dgm:pt modelId="{EA698A89-6165-4B4F-AC80-1D1321392D7B}" type="pres">
      <dgm:prSet presAssocID="{66EC5F08-7ECD-4A0C-A8DD-79CE5AE9ECF5}" presName="childText" presStyleLbl="conFgAcc1" presStyleIdx="1" presStyleCnt="4" custScaleX="99267" custLinFactNeighborY="61239">
        <dgm:presLayoutVars>
          <dgm:bulletEnabled val="1"/>
        </dgm:presLayoutVars>
      </dgm:prSet>
      <dgm:spPr/>
    </dgm:pt>
    <dgm:pt modelId="{F46ECE22-708A-46CA-AA8D-2A2F95C73D38}" type="pres">
      <dgm:prSet presAssocID="{D8124B17-736F-456C-88C9-87E71500B3BD}" presName="spaceBetweenRectangles" presStyleCnt="0"/>
      <dgm:spPr/>
    </dgm:pt>
    <dgm:pt modelId="{E9691F81-F836-432B-81A9-54ACD32D1B84}" type="pres">
      <dgm:prSet presAssocID="{F0F1E91D-0EEC-4210-8989-B5B1CE6103C6}" presName="parentLin" presStyleCnt="0"/>
      <dgm:spPr/>
    </dgm:pt>
    <dgm:pt modelId="{09ACB573-B7FC-440A-BAAF-76C654616526}" type="pres">
      <dgm:prSet presAssocID="{F0F1E91D-0EEC-4210-8989-B5B1CE6103C6}" presName="parentLeftMargin" presStyleLbl="node1" presStyleIdx="1" presStyleCnt="4"/>
      <dgm:spPr/>
    </dgm:pt>
    <dgm:pt modelId="{86B4805E-8701-4978-AF71-36DA3745CD9D}" type="pres">
      <dgm:prSet presAssocID="{F0F1E91D-0EEC-4210-8989-B5B1CE6103C6}" presName="parentText" presStyleLbl="node1" presStyleIdx="2" presStyleCnt="4" custScaleX="109957" custLinFactNeighborY="13825">
        <dgm:presLayoutVars>
          <dgm:chMax val="0"/>
          <dgm:bulletEnabled val="1"/>
        </dgm:presLayoutVars>
      </dgm:prSet>
      <dgm:spPr/>
    </dgm:pt>
    <dgm:pt modelId="{E1457182-511D-4B42-83FD-C9A8D614D900}" type="pres">
      <dgm:prSet presAssocID="{F0F1E91D-0EEC-4210-8989-B5B1CE6103C6}" presName="negativeSpace" presStyleCnt="0"/>
      <dgm:spPr/>
    </dgm:pt>
    <dgm:pt modelId="{1CFDA7D8-67D9-4B29-96D5-4FAE4145CB3A}" type="pres">
      <dgm:prSet presAssocID="{F0F1E91D-0EEC-4210-8989-B5B1CE6103C6}" presName="childText" presStyleLbl="conFgAcc1" presStyleIdx="2" presStyleCnt="4" custScaleX="99267" custLinFactNeighborY="75592">
        <dgm:presLayoutVars>
          <dgm:bulletEnabled val="1"/>
        </dgm:presLayoutVars>
      </dgm:prSet>
      <dgm:spPr/>
    </dgm:pt>
    <dgm:pt modelId="{70622EE6-70D5-4F2C-B835-C29B45829EFA}" type="pres">
      <dgm:prSet presAssocID="{C65C3E10-5A68-4E52-85BA-9F3F7A53EF7F}" presName="spaceBetweenRectangles" presStyleCnt="0"/>
      <dgm:spPr/>
    </dgm:pt>
    <dgm:pt modelId="{4116F288-EDB0-424C-9965-51B7EC06D1BF}" type="pres">
      <dgm:prSet presAssocID="{714F0917-38D0-498A-ACC5-03426017FBB1}" presName="parentLin" presStyleCnt="0"/>
      <dgm:spPr/>
    </dgm:pt>
    <dgm:pt modelId="{5070F8FB-3D6A-430B-957D-534D58781529}" type="pres">
      <dgm:prSet presAssocID="{714F0917-38D0-498A-ACC5-03426017FBB1}" presName="parentLeftMargin" presStyleLbl="node1" presStyleIdx="2" presStyleCnt="4"/>
      <dgm:spPr/>
    </dgm:pt>
    <dgm:pt modelId="{FC94A867-DA76-4F5E-ABA4-B2D8CB520719}" type="pres">
      <dgm:prSet presAssocID="{714F0917-38D0-498A-ACC5-03426017FBB1}" presName="parentText" presStyleLbl="node1" presStyleIdx="3" presStyleCnt="4" custScaleX="109957" custLinFactNeighborY="13824">
        <dgm:presLayoutVars>
          <dgm:chMax val="0"/>
          <dgm:bulletEnabled val="1"/>
        </dgm:presLayoutVars>
      </dgm:prSet>
      <dgm:spPr/>
    </dgm:pt>
    <dgm:pt modelId="{3D73B890-F2A0-4A9E-8ABD-B016E2C465D0}" type="pres">
      <dgm:prSet presAssocID="{714F0917-38D0-498A-ACC5-03426017FBB1}" presName="negativeSpace" presStyleCnt="0"/>
      <dgm:spPr/>
    </dgm:pt>
    <dgm:pt modelId="{3506A11A-C73B-4FC8-974F-F552C9703026}" type="pres">
      <dgm:prSet presAssocID="{714F0917-38D0-498A-ACC5-03426017FBB1}" presName="childText" presStyleLbl="conFgAcc1" presStyleIdx="3" presStyleCnt="4" custScaleX="99267" custLinFactNeighborY="28572">
        <dgm:presLayoutVars>
          <dgm:bulletEnabled val="1"/>
        </dgm:presLayoutVars>
      </dgm:prSet>
      <dgm:spPr/>
    </dgm:pt>
  </dgm:ptLst>
  <dgm:cxnLst>
    <dgm:cxn modelId="{81927A02-CCA8-4C9E-94EF-EA9217A51179}" type="presOf" srcId="{C8D7E91A-2708-47B1-9468-A904F141AEA8}" destId="{3506A11A-C73B-4FC8-974F-F552C9703026}" srcOrd="0" destOrd="2" presId="urn:microsoft.com/office/officeart/2005/8/layout/list1"/>
    <dgm:cxn modelId="{29DF231D-7251-4F0F-A837-C74979B22B3F}" srcId="{CF6532C9-D3E4-411F-A5CA-198175109120}" destId="{4BDD20B9-1B5E-4C6A-B80F-9A3112F2BB19}" srcOrd="0" destOrd="0" parTransId="{B817C7EF-594C-4E70-86D5-CFF3B1222801}" sibTransId="{3A8E7F79-098E-4FCB-AAFB-2538A47215FE}"/>
    <dgm:cxn modelId="{CA9AD91E-1B22-4621-A071-E4814BF949FD}" type="presOf" srcId="{66EC5F08-7ECD-4A0C-A8DD-79CE5AE9ECF5}" destId="{27F435AB-83E6-42D0-8995-B12ADDF1662D}" srcOrd="1" destOrd="0" presId="urn:microsoft.com/office/officeart/2005/8/layout/list1"/>
    <dgm:cxn modelId="{ADF7A32A-8055-4DA2-ABB4-3C30EE2415B5}" type="presOf" srcId="{F0F1E91D-0EEC-4210-8989-B5B1CE6103C6}" destId="{09ACB573-B7FC-440A-BAAF-76C654616526}" srcOrd="0" destOrd="0" presId="urn:microsoft.com/office/officeart/2005/8/layout/list1"/>
    <dgm:cxn modelId="{C8E0EE2B-8A2F-4957-BE4B-4BBE961DC698}" type="presOf" srcId="{CF6532C9-D3E4-411F-A5CA-198175109120}" destId="{C33206A8-C4A2-47F8-AD6E-0D5CB58DEB74}" srcOrd="0" destOrd="0" presId="urn:microsoft.com/office/officeart/2005/8/layout/list1"/>
    <dgm:cxn modelId="{2C34722F-69AB-4739-8560-800C7BDC5FDC}" srcId="{4BDD20B9-1B5E-4C6A-B80F-9A3112F2BB19}" destId="{70E9DB5A-146A-49D9-B14C-0D226D60732E}" srcOrd="0" destOrd="0" parTransId="{AF2E6183-CE2F-4CEF-B5CB-2A019AC46E67}" sibTransId="{4F74559D-CC4A-4EDA-B5C5-5CAD3BBD6AB1}"/>
    <dgm:cxn modelId="{623BC440-86D9-4187-8BE3-B6899FD37D10}" type="presOf" srcId="{5EDE5D6B-9C90-4309-805C-2BDAA33E7BF3}" destId="{3506A11A-C73B-4FC8-974F-F552C9703026}" srcOrd="0" destOrd="3" presId="urn:microsoft.com/office/officeart/2005/8/layout/list1"/>
    <dgm:cxn modelId="{8B84F842-C683-4825-9BB3-91EB953B9FF5}" type="presOf" srcId="{17C34AFD-CE0F-4783-A5DF-F0DC1CAF2278}" destId="{EA698A89-6165-4B4F-AC80-1D1321392D7B}" srcOrd="0" destOrd="0" presId="urn:microsoft.com/office/officeart/2005/8/layout/list1"/>
    <dgm:cxn modelId="{7FC04F6A-E656-40BA-8528-4AA19EDC6F82}" srcId="{714F0917-38D0-498A-ACC5-03426017FBB1}" destId="{24AB2FDC-C019-41B1-9ED5-D0A18E8E2F84}" srcOrd="1" destOrd="0" parTransId="{B90A92F8-2F2A-47AC-B3F6-AA7C5A57B0AC}" sibTransId="{74E07933-4B67-472E-B047-F4DA7812BB03}"/>
    <dgm:cxn modelId="{BE99E56B-9C3A-4CFA-A18B-975F6854FCEE}" srcId="{66EC5F08-7ECD-4A0C-A8DD-79CE5AE9ECF5}" destId="{17C34AFD-CE0F-4783-A5DF-F0DC1CAF2278}" srcOrd="0" destOrd="0" parTransId="{F1F6FD0F-E7FD-4FD0-801C-7B2F3127204B}" sibTransId="{5B960096-90B5-4117-8523-081468223404}"/>
    <dgm:cxn modelId="{A0CBB34F-4C0D-4729-899F-B7E127037A52}" type="presOf" srcId="{70E9DB5A-146A-49D9-B14C-0D226D60732E}" destId="{599A517C-3D5D-4B79-8EA9-D895D0FAD889}" srcOrd="0" destOrd="0" presId="urn:microsoft.com/office/officeart/2005/8/layout/list1"/>
    <dgm:cxn modelId="{9D9D6250-F976-455E-B876-16F2730D74BB}" srcId="{714F0917-38D0-498A-ACC5-03426017FBB1}" destId="{5EDE5D6B-9C90-4309-805C-2BDAA33E7BF3}" srcOrd="3" destOrd="0" parTransId="{0FD07AD3-F2A8-4D4E-B86D-2B0D5B141647}" sibTransId="{70542271-BF88-4A42-B005-615A0838319E}"/>
    <dgm:cxn modelId="{3187EA50-2EB2-4EBB-8DB6-BE8ACA9EC98C}" srcId="{714F0917-38D0-498A-ACC5-03426017FBB1}" destId="{94431142-A947-4A27-A39D-6AF8FC78CAFC}" srcOrd="4" destOrd="0" parTransId="{A3FE8C01-1C68-41D2-96C2-777B505A0AEF}" sibTransId="{E7F9450D-112D-4939-8615-91D7B5166ED1}"/>
    <dgm:cxn modelId="{A4F28475-C41D-4B7F-A934-B8D440C20A66}" srcId="{CF6532C9-D3E4-411F-A5CA-198175109120}" destId="{714F0917-38D0-498A-ACC5-03426017FBB1}" srcOrd="3" destOrd="0" parTransId="{8F38DC09-C5BE-4A88-A67F-21A8461ABA3D}" sibTransId="{6CE3BFE0-0012-4A69-BDED-ECB497EFA440}"/>
    <dgm:cxn modelId="{EC407485-FF49-40A4-BC1C-52E5C8663C3C}" type="presOf" srcId="{F0F1E91D-0EEC-4210-8989-B5B1CE6103C6}" destId="{86B4805E-8701-4978-AF71-36DA3745CD9D}" srcOrd="1" destOrd="0" presId="urn:microsoft.com/office/officeart/2005/8/layout/list1"/>
    <dgm:cxn modelId="{5721BA85-DCA9-4738-A9E2-ACE568C306A3}" srcId="{CF6532C9-D3E4-411F-A5CA-198175109120}" destId="{66EC5F08-7ECD-4A0C-A8DD-79CE5AE9ECF5}" srcOrd="1" destOrd="0" parTransId="{DE046952-154A-4A94-91E4-FFDA54AA2CE0}" sibTransId="{D8124B17-736F-456C-88C9-87E71500B3BD}"/>
    <dgm:cxn modelId="{60A0B689-FB15-4511-97B9-777064E185C8}" type="presOf" srcId="{714F0917-38D0-498A-ACC5-03426017FBB1}" destId="{FC94A867-DA76-4F5E-ABA4-B2D8CB520719}" srcOrd="1" destOrd="0" presId="urn:microsoft.com/office/officeart/2005/8/layout/list1"/>
    <dgm:cxn modelId="{42D2338A-A8C7-4CC3-820C-C721FFCCF95E}" type="presOf" srcId="{D41393F2-82EE-4DA4-9A09-A15CD553E235}" destId="{1CFDA7D8-67D9-4B29-96D5-4FAE4145CB3A}" srcOrd="0" destOrd="0" presId="urn:microsoft.com/office/officeart/2005/8/layout/list1"/>
    <dgm:cxn modelId="{79597AB9-CC62-46A4-8D9E-B5371EDC4A77}" srcId="{CF6532C9-D3E4-411F-A5CA-198175109120}" destId="{F0F1E91D-0EEC-4210-8989-B5B1CE6103C6}" srcOrd="2" destOrd="0" parTransId="{565BEBD3-0CB2-41F5-B928-4897E1B6F339}" sibTransId="{C65C3E10-5A68-4E52-85BA-9F3F7A53EF7F}"/>
    <dgm:cxn modelId="{D925A8B9-2DEB-492D-A0F9-A4EF6DFA0D8B}" type="presOf" srcId="{94431142-A947-4A27-A39D-6AF8FC78CAFC}" destId="{3506A11A-C73B-4FC8-974F-F552C9703026}" srcOrd="0" destOrd="4" presId="urn:microsoft.com/office/officeart/2005/8/layout/list1"/>
    <dgm:cxn modelId="{81603ABE-888B-46B5-A49C-CF1604D06D0C}" type="presOf" srcId="{66EC5F08-7ECD-4A0C-A8DD-79CE5AE9ECF5}" destId="{0002511A-645E-472A-8CD7-13205D60EBB8}" srcOrd="0" destOrd="0" presId="urn:microsoft.com/office/officeart/2005/8/layout/list1"/>
    <dgm:cxn modelId="{E5D20BC6-AEC8-472E-B7A8-58F699F7BDEA}" type="presOf" srcId="{714F0917-38D0-498A-ACC5-03426017FBB1}" destId="{5070F8FB-3D6A-430B-957D-534D58781529}" srcOrd="0" destOrd="0" presId="urn:microsoft.com/office/officeart/2005/8/layout/list1"/>
    <dgm:cxn modelId="{CC6E10C9-5CED-4EDA-9150-EB4C15BE48CC}" srcId="{714F0917-38D0-498A-ACC5-03426017FBB1}" destId="{0D39EBA2-8F81-431B-9ACF-D205C4C7294F}" srcOrd="0" destOrd="0" parTransId="{D677FD49-57C0-43D7-B100-CE7D25F58DF3}" sibTransId="{602E2EC0-F7BD-4051-9979-ABAF2F717EB4}"/>
    <dgm:cxn modelId="{0C0A45CA-1F1D-4EF0-8B9C-143D8B34F9F0}" type="presOf" srcId="{24AB2FDC-C019-41B1-9ED5-D0A18E8E2F84}" destId="{3506A11A-C73B-4FC8-974F-F552C9703026}" srcOrd="0" destOrd="1" presId="urn:microsoft.com/office/officeart/2005/8/layout/list1"/>
    <dgm:cxn modelId="{898FE6D0-EB45-4752-812C-A297FE66A1B1}" srcId="{F0F1E91D-0EEC-4210-8989-B5B1CE6103C6}" destId="{D41393F2-82EE-4DA4-9A09-A15CD553E235}" srcOrd="0" destOrd="0" parTransId="{F52BFFAC-BA9D-43C9-A063-8A1BA64D4560}" sibTransId="{9FDC24C3-8C00-4EFF-919E-77E7268FE09E}"/>
    <dgm:cxn modelId="{88C12DD2-B4EF-4A26-97F4-36EA5CEC9751}" type="presOf" srcId="{0D39EBA2-8F81-431B-9ACF-D205C4C7294F}" destId="{3506A11A-C73B-4FC8-974F-F552C9703026}" srcOrd="0" destOrd="0" presId="urn:microsoft.com/office/officeart/2005/8/layout/list1"/>
    <dgm:cxn modelId="{F578E9D5-6C20-45DA-9468-1A41E3B10967}" srcId="{714F0917-38D0-498A-ACC5-03426017FBB1}" destId="{C8D7E91A-2708-47B1-9468-A904F141AEA8}" srcOrd="2" destOrd="0" parTransId="{FBFF1422-FA16-43E9-966E-F38368065255}" sibTransId="{A9984409-7CCE-4AF6-A521-A51B5E568099}"/>
    <dgm:cxn modelId="{A39C2CEB-CB5F-4FE9-B35F-6AB291305E17}" type="presOf" srcId="{4BDD20B9-1B5E-4C6A-B80F-9A3112F2BB19}" destId="{C8404452-28C4-4C29-86E2-1709FA31CA52}" srcOrd="1" destOrd="0" presId="urn:microsoft.com/office/officeart/2005/8/layout/list1"/>
    <dgm:cxn modelId="{43F764ED-6D7B-4499-B37F-97F9AB6BA6DA}" type="presOf" srcId="{4BDD20B9-1B5E-4C6A-B80F-9A3112F2BB19}" destId="{BA7C5091-E9C5-4835-8381-EC1E839D95B5}" srcOrd="0" destOrd="0" presId="urn:microsoft.com/office/officeart/2005/8/layout/list1"/>
    <dgm:cxn modelId="{2660DBBA-D13D-4766-8A8C-B9E60FA2E79D}" type="presParOf" srcId="{C33206A8-C4A2-47F8-AD6E-0D5CB58DEB74}" destId="{E73CAB75-5B78-4FBF-A7EB-2BE860B0B6C1}" srcOrd="0" destOrd="0" presId="urn:microsoft.com/office/officeart/2005/8/layout/list1"/>
    <dgm:cxn modelId="{FCEA34E7-0A74-499C-BF22-79160E3BA1FC}" type="presParOf" srcId="{E73CAB75-5B78-4FBF-A7EB-2BE860B0B6C1}" destId="{BA7C5091-E9C5-4835-8381-EC1E839D95B5}" srcOrd="0" destOrd="0" presId="urn:microsoft.com/office/officeart/2005/8/layout/list1"/>
    <dgm:cxn modelId="{56EB3564-0A8A-432A-BCA2-779029E8BEA0}" type="presParOf" srcId="{E73CAB75-5B78-4FBF-A7EB-2BE860B0B6C1}" destId="{C8404452-28C4-4C29-86E2-1709FA31CA52}" srcOrd="1" destOrd="0" presId="urn:microsoft.com/office/officeart/2005/8/layout/list1"/>
    <dgm:cxn modelId="{6275D1C0-8DB1-48F6-9FFF-CAF4A0EE30A0}" type="presParOf" srcId="{C33206A8-C4A2-47F8-AD6E-0D5CB58DEB74}" destId="{51ECD59D-547F-457B-8DB7-6DAF80165CF0}" srcOrd="1" destOrd="0" presId="urn:microsoft.com/office/officeart/2005/8/layout/list1"/>
    <dgm:cxn modelId="{197976CD-4FAA-48D7-AA6C-792006E43047}" type="presParOf" srcId="{C33206A8-C4A2-47F8-AD6E-0D5CB58DEB74}" destId="{599A517C-3D5D-4B79-8EA9-D895D0FAD889}" srcOrd="2" destOrd="0" presId="urn:microsoft.com/office/officeart/2005/8/layout/list1"/>
    <dgm:cxn modelId="{A01C214B-7146-48CC-AB97-1706A4ED149C}" type="presParOf" srcId="{C33206A8-C4A2-47F8-AD6E-0D5CB58DEB74}" destId="{DEC64EF8-BBB4-4264-8491-67407B57FEDE}" srcOrd="3" destOrd="0" presId="urn:microsoft.com/office/officeart/2005/8/layout/list1"/>
    <dgm:cxn modelId="{31D20FC1-571E-48BA-8A45-B997B2EBE044}" type="presParOf" srcId="{C33206A8-C4A2-47F8-AD6E-0D5CB58DEB74}" destId="{CD2D12DB-4C8C-4F6A-B74C-A038603BF5CF}" srcOrd="4" destOrd="0" presId="urn:microsoft.com/office/officeart/2005/8/layout/list1"/>
    <dgm:cxn modelId="{619BB046-6611-43EA-B4BB-EB859D045AFE}" type="presParOf" srcId="{CD2D12DB-4C8C-4F6A-B74C-A038603BF5CF}" destId="{0002511A-645E-472A-8CD7-13205D60EBB8}" srcOrd="0" destOrd="0" presId="urn:microsoft.com/office/officeart/2005/8/layout/list1"/>
    <dgm:cxn modelId="{42974CD9-CEF5-4DBA-87F2-687B677AEB4D}" type="presParOf" srcId="{CD2D12DB-4C8C-4F6A-B74C-A038603BF5CF}" destId="{27F435AB-83E6-42D0-8995-B12ADDF1662D}" srcOrd="1" destOrd="0" presId="urn:microsoft.com/office/officeart/2005/8/layout/list1"/>
    <dgm:cxn modelId="{05950A9B-DD05-43C8-9CA6-E93A2AC5A2D2}" type="presParOf" srcId="{C33206A8-C4A2-47F8-AD6E-0D5CB58DEB74}" destId="{6ACB190E-17E7-4D65-858E-0A76651C06A7}" srcOrd="5" destOrd="0" presId="urn:microsoft.com/office/officeart/2005/8/layout/list1"/>
    <dgm:cxn modelId="{1C920CE5-E9E7-4D79-A333-651B49D288A2}" type="presParOf" srcId="{C33206A8-C4A2-47F8-AD6E-0D5CB58DEB74}" destId="{EA698A89-6165-4B4F-AC80-1D1321392D7B}" srcOrd="6" destOrd="0" presId="urn:microsoft.com/office/officeart/2005/8/layout/list1"/>
    <dgm:cxn modelId="{CDD84B98-EF9D-4F9D-98F9-17163CAC04BD}" type="presParOf" srcId="{C33206A8-C4A2-47F8-AD6E-0D5CB58DEB74}" destId="{F46ECE22-708A-46CA-AA8D-2A2F95C73D38}" srcOrd="7" destOrd="0" presId="urn:microsoft.com/office/officeart/2005/8/layout/list1"/>
    <dgm:cxn modelId="{EB5C5E11-288B-473B-860C-FEC591ED218E}" type="presParOf" srcId="{C33206A8-C4A2-47F8-AD6E-0D5CB58DEB74}" destId="{E9691F81-F836-432B-81A9-54ACD32D1B84}" srcOrd="8" destOrd="0" presId="urn:microsoft.com/office/officeart/2005/8/layout/list1"/>
    <dgm:cxn modelId="{B72BCB94-E7E5-4FC7-BB23-116D49AB8454}" type="presParOf" srcId="{E9691F81-F836-432B-81A9-54ACD32D1B84}" destId="{09ACB573-B7FC-440A-BAAF-76C654616526}" srcOrd="0" destOrd="0" presId="urn:microsoft.com/office/officeart/2005/8/layout/list1"/>
    <dgm:cxn modelId="{0654AEF2-6834-4B30-88A0-11F9A7A6C024}" type="presParOf" srcId="{E9691F81-F836-432B-81A9-54ACD32D1B84}" destId="{86B4805E-8701-4978-AF71-36DA3745CD9D}" srcOrd="1" destOrd="0" presId="urn:microsoft.com/office/officeart/2005/8/layout/list1"/>
    <dgm:cxn modelId="{D4D9B8E1-8B55-4BC4-A55C-10B10D08B2CB}" type="presParOf" srcId="{C33206A8-C4A2-47F8-AD6E-0D5CB58DEB74}" destId="{E1457182-511D-4B42-83FD-C9A8D614D900}" srcOrd="9" destOrd="0" presId="urn:microsoft.com/office/officeart/2005/8/layout/list1"/>
    <dgm:cxn modelId="{333BC892-DBA4-4BC9-8B91-A47A59746524}" type="presParOf" srcId="{C33206A8-C4A2-47F8-AD6E-0D5CB58DEB74}" destId="{1CFDA7D8-67D9-4B29-96D5-4FAE4145CB3A}" srcOrd="10" destOrd="0" presId="urn:microsoft.com/office/officeart/2005/8/layout/list1"/>
    <dgm:cxn modelId="{71F913AE-A6E2-43FD-BFA2-E71BBB1824FE}" type="presParOf" srcId="{C33206A8-C4A2-47F8-AD6E-0D5CB58DEB74}" destId="{70622EE6-70D5-4F2C-B835-C29B45829EFA}" srcOrd="11" destOrd="0" presId="urn:microsoft.com/office/officeart/2005/8/layout/list1"/>
    <dgm:cxn modelId="{AC9CCFEF-96D3-480F-9655-44EB391015AD}" type="presParOf" srcId="{C33206A8-C4A2-47F8-AD6E-0D5CB58DEB74}" destId="{4116F288-EDB0-424C-9965-51B7EC06D1BF}" srcOrd="12" destOrd="0" presId="urn:microsoft.com/office/officeart/2005/8/layout/list1"/>
    <dgm:cxn modelId="{14320D17-CF74-43C7-9505-11790EA49A98}" type="presParOf" srcId="{4116F288-EDB0-424C-9965-51B7EC06D1BF}" destId="{5070F8FB-3D6A-430B-957D-534D58781529}" srcOrd="0" destOrd="0" presId="urn:microsoft.com/office/officeart/2005/8/layout/list1"/>
    <dgm:cxn modelId="{4DC99FF5-30B9-44B3-A8C9-FBF898830CDB}" type="presParOf" srcId="{4116F288-EDB0-424C-9965-51B7EC06D1BF}" destId="{FC94A867-DA76-4F5E-ABA4-B2D8CB520719}" srcOrd="1" destOrd="0" presId="urn:microsoft.com/office/officeart/2005/8/layout/list1"/>
    <dgm:cxn modelId="{03CA238A-AD67-4B02-A161-38BF2B3BF0A9}" type="presParOf" srcId="{C33206A8-C4A2-47F8-AD6E-0D5CB58DEB74}" destId="{3D73B890-F2A0-4A9E-8ABD-B016E2C465D0}" srcOrd="13" destOrd="0" presId="urn:microsoft.com/office/officeart/2005/8/layout/list1"/>
    <dgm:cxn modelId="{9DA94E3D-9276-45DA-B371-C72DDD537BE6}" type="presParOf" srcId="{C33206A8-C4A2-47F8-AD6E-0D5CB58DEB74}" destId="{3506A11A-C73B-4FC8-974F-F552C970302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6532C9-D3E4-411F-A5CA-1981751091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EC5F08-7ECD-4A0C-A8DD-79CE5AE9ECF5}">
      <dgm:prSet custT="1"/>
      <dgm:spPr/>
      <dgm:t>
        <a:bodyPr/>
        <a:lstStyle/>
        <a:p>
          <a:pPr marL="0">
            <a:lnSpc>
              <a:spcPct val="100000"/>
            </a:lnSpc>
            <a:spcBef>
              <a:spcPts val="1200"/>
            </a:spcBef>
            <a:spcAft>
              <a:spcPts val="0"/>
            </a:spcAft>
          </a:pPr>
          <a:r>
            <a:rPr lang="zh-TW" altLang="en-US" sz="2400" b="1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提供特定航公司或前</a:t>
          </a:r>
          <a:r>
            <a:rPr lang="en-US" altLang="zh-TW" sz="2400" b="1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10</a:t>
          </a:r>
          <a:r>
            <a:rPr lang="zh-TW" altLang="en-US" sz="2400" b="1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大機場的深度報告</a:t>
          </a:r>
          <a:endParaRPr lang="zh-TW" altLang="en-US" sz="2400" b="1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046952-154A-4A94-91E4-FFDA54AA2CE0}" type="parTrans" cxnId="{5721BA85-DCA9-4738-A9E2-ACE568C306A3}">
      <dgm:prSet/>
      <dgm:spPr/>
      <dgm:t>
        <a:bodyPr/>
        <a:lstStyle/>
        <a:p>
          <a:endParaRPr lang="en-US" sz="3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124B17-736F-456C-88C9-87E71500B3BD}" type="sibTrans" cxnId="{5721BA85-DCA9-4738-A9E2-ACE568C306A3}">
      <dgm:prSet/>
      <dgm:spPr/>
      <dgm:t>
        <a:bodyPr/>
        <a:lstStyle/>
        <a:p>
          <a:endParaRPr lang="en-US" sz="3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BDD20B9-1B5E-4C6A-B80F-9A3112F2BB19}">
      <dgm:prSet custT="1"/>
      <dgm:spPr/>
      <dgm:t>
        <a:bodyPr/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24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解決天氣因素中可能存在的倖存者偏差問題</a:t>
          </a:r>
        </a:p>
      </dgm:t>
    </dgm:pt>
    <dgm:pt modelId="{B817C7EF-594C-4E70-86D5-CFF3B1222801}" type="parTrans" cxnId="{29DF231D-7251-4F0F-A837-C74979B22B3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A8E7F79-098E-4FCB-AAFB-2538A47215FE}" type="sibTrans" cxnId="{29DF231D-7251-4F0F-A837-C74979B22B3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0E9DB5A-146A-49D9-B14C-0D226D60732E}">
      <dgm:prSet custT="1"/>
      <dgm:spPr/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針對</a:t>
          </a:r>
          <a:r>
            <a:rPr lang="en-US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【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取消航班</a:t>
          </a:r>
          <a:r>
            <a:rPr lang="en-US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】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的預計起降時間對應之天氣資訊進行進一步的分析。</a:t>
          </a:r>
        </a:p>
      </dgm:t>
    </dgm:pt>
    <dgm:pt modelId="{AF2E6183-CE2F-4CEF-B5CB-2A019AC46E67}" type="parTrans" cxnId="{2C34722F-69AB-4739-8560-800C7BDC5FD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74559D-CC4A-4EDA-B5C5-5CAD3BBD6AB1}" type="sibTrans" cxnId="{2C34722F-69AB-4739-8560-800C7BDC5FD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64A0D72-DEB3-4E46-B2C9-7925169A4AA9}">
      <dgm:prSet custT="1"/>
      <dgm:spPr/>
      <dgm:t>
        <a:bodyPr/>
        <a:lstStyle/>
        <a:p>
          <a:pPr marL="952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蒐集更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詳細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的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資料，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如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機場的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【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登機櫃台數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】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、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【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機場安檢通道數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】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、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【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登機口數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】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等資訊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，萃取更高的商業與管理價值。</a:t>
          </a:r>
          <a:endParaRPr lang="en-US" sz="2000" b="0" kern="1200" dirty="0">
            <a:solidFill>
              <a:schemeClr val="accent3">
                <a:lumMod val="50000"/>
              </a:schemeClr>
            </a:solidFill>
            <a:highlight>
              <a:srgbClr val="FFFF00"/>
            </a:highlight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A81D1ABA-E845-4C77-8A51-F5F79DFFD923}" type="parTrans" cxnId="{ADC8AF8F-3FA1-4231-A552-E24D2426BE99}">
      <dgm:prSet/>
      <dgm:spPr/>
      <dgm:t>
        <a:bodyPr/>
        <a:lstStyle/>
        <a:p>
          <a:endParaRPr lang="zh-TW" altLang="en-US"/>
        </a:p>
      </dgm:t>
    </dgm:pt>
    <dgm:pt modelId="{E8495776-26CF-46A9-A360-DF7219466602}" type="sibTrans" cxnId="{ADC8AF8F-3FA1-4231-A552-E24D2426BE99}">
      <dgm:prSet/>
      <dgm:spPr/>
      <dgm:t>
        <a:bodyPr/>
        <a:lstStyle/>
        <a:p>
          <a:endParaRPr lang="zh-TW" altLang="en-US"/>
        </a:p>
      </dgm:t>
    </dgm:pt>
    <dgm:pt modelId="{3E38D7E7-B9FA-414D-AAC8-AD9F93DAE6C4}" type="pres">
      <dgm:prSet presAssocID="{CF6532C9-D3E4-411F-A5CA-198175109120}" presName="Name0" presStyleCnt="0">
        <dgm:presLayoutVars>
          <dgm:chMax val="7"/>
          <dgm:chPref val="7"/>
          <dgm:dir/>
        </dgm:presLayoutVars>
      </dgm:prSet>
      <dgm:spPr/>
    </dgm:pt>
    <dgm:pt modelId="{111D5F1C-EDAF-45AB-94BB-ECB0DA5C1EBE}" type="pres">
      <dgm:prSet presAssocID="{CF6532C9-D3E4-411F-A5CA-198175109120}" presName="Name1" presStyleCnt="0"/>
      <dgm:spPr/>
    </dgm:pt>
    <dgm:pt modelId="{27F7BBF9-E082-4E5D-B11A-86554D49E394}" type="pres">
      <dgm:prSet presAssocID="{CF6532C9-D3E4-411F-A5CA-198175109120}" presName="cycle" presStyleCnt="0"/>
      <dgm:spPr/>
    </dgm:pt>
    <dgm:pt modelId="{FA8023BA-CF77-4D71-873B-E6D168CB2475}" type="pres">
      <dgm:prSet presAssocID="{CF6532C9-D3E4-411F-A5CA-198175109120}" presName="srcNode" presStyleLbl="node1" presStyleIdx="0" presStyleCnt="2"/>
      <dgm:spPr/>
    </dgm:pt>
    <dgm:pt modelId="{F4B76B4C-FD14-4DB3-A0B3-F664725C3689}" type="pres">
      <dgm:prSet presAssocID="{CF6532C9-D3E4-411F-A5CA-198175109120}" presName="conn" presStyleLbl="parChTrans1D2" presStyleIdx="0" presStyleCnt="1"/>
      <dgm:spPr/>
    </dgm:pt>
    <dgm:pt modelId="{B4C134FE-23FC-4D03-B879-2C89B981F4E6}" type="pres">
      <dgm:prSet presAssocID="{CF6532C9-D3E4-411F-A5CA-198175109120}" presName="extraNode" presStyleLbl="node1" presStyleIdx="0" presStyleCnt="2"/>
      <dgm:spPr/>
    </dgm:pt>
    <dgm:pt modelId="{7E7E31D1-3F06-467A-B6C8-DDAED6E5DDB0}" type="pres">
      <dgm:prSet presAssocID="{CF6532C9-D3E4-411F-A5CA-198175109120}" presName="dstNode" presStyleLbl="node1" presStyleIdx="0" presStyleCnt="2"/>
      <dgm:spPr/>
    </dgm:pt>
    <dgm:pt modelId="{727FF24C-6A7D-48FE-8A84-774748D4DAFE}" type="pres">
      <dgm:prSet presAssocID="{4BDD20B9-1B5E-4C6A-B80F-9A3112F2BB19}" presName="text_1" presStyleLbl="node1" presStyleIdx="0" presStyleCnt="2">
        <dgm:presLayoutVars>
          <dgm:bulletEnabled val="1"/>
        </dgm:presLayoutVars>
      </dgm:prSet>
      <dgm:spPr/>
    </dgm:pt>
    <dgm:pt modelId="{F073226E-761C-44A3-818E-FADA3D90FBA9}" type="pres">
      <dgm:prSet presAssocID="{4BDD20B9-1B5E-4C6A-B80F-9A3112F2BB19}" presName="accent_1" presStyleCnt="0"/>
      <dgm:spPr/>
    </dgm:pt>
    <dgm:pt modelId="{B097E05A-AA48-4578-AB1C-263BED378E4C}" type="pres">
      <dgm:prSet presAssocID="{4BDD20B9-1B5E-4C6A-B80F-9A3112F2BB19}" presName="accentRepeatNode" presStyleLbl="solidFgAcc1" presStyleIdx="0" presStyleCnt="2"/>
      <dgm:spPr/>
    </dgm:pt>
    <dgm:pt modelId="{D4983C9E-AAD4-432D-8ADC-7BE1DCC8C98A}" type="pres">
      <dgm:prSet presAssocID="{66EC5F08-7ECD-4A0C-A8DD-79CE5AE9ECF5}" presName="text_2" presStyleLbl="node1" presStyleIdx="1" presStyleCnt="2">
        <dgm:presLayoutVars>
          <dgm:bulletEnabled val="1"/>
        </dgm:presLayoutVars>
      </dgm:prSet>
      <dgm:spPr/>
    </dgm:pt>
    <dgm:pt modelId="{AAA162DE-B042-4FBE-9071-B59C6C215121}" type="pres">
      <dgm:prSet presAssocID="{66EC5F08-7ECD-4A0C-A8DD-79CE5AE9ECF5}" presName="accent_2" presStyleCnt="0"/>
      <dgm:spPr/>
    </dgm:pt>
    <dgm:pt modelId="{61CBE037-6127-4D25-A928-2E21A48C563D}" type="pres">
      <dgm:prSet presAssocID="{66EC5F08-7ECD-4A0C-A8DD-79CE5AE9ECF5}" presName="accentRepeatNode" presStyleLbl="solidFgAcc1" presStyleIdx="1" presStyleCnt="2"/>
      <dgm:spPr/>
    </dgm:pt>
  </dgm:ptLst>
  <dgm:cxnLst>
    <dgm:cxn modelId="{29DF231D-7251-4F0F-A837-C74979B22B3F}" srcId="{CF6532C9-D3E4-411F-A5CA-198175109120}" destId="{4BDD20B9-1B5E-4C6A-B80F-9A3112F2BB19}" srcOrd="0" destOrd="0" parTransId="{B817C7EF-594C-4E70-86D5-CFF3B1222801}" sibTransId="{3A8E7F79-098E-4FCB-AAFB-2538A47215FE}"/>
    <dgm:cxn modelId="{2C34722F-69AB-4739-8560-800C7BDC5FDC}" srcId="{4BDD20B9-1B5E-4C6A-B80F-9A3112F2BB19}" destId="{70E9DB5A-146A-49D9-B14C-0D226D60732E}" srcOrd="0" destOrd="0" parTransId="{AF2E6183-CE2F-4CEF-B5CB-2A019AC46E67}" sibTransId="{4F74559D-CC4A-4EDA-B5C5-5CAD3BBD6AB1}"/>
    <dgm:cxn modelId="{2B3D6F67-5839-4424-8120-8445B32AAF5E}" type="presOf" srcId="{CF6532C9-D3E4-411F-A5CA-198175109120}" destId="{3E38D7E7-B9FA-414D-AAC8-AD9F93DAE6C4}" srcOrd="0" destOrd="0" presId="urn:microsoft.com/office/officeart/2008/layout/VerticalCurvedList"/>
    <dgm:cxn modelId="{F30C7F6C-A24F-41A2-BAB5-EE231ABE5437}" type="presOf" srcId="{4BDD20B9-1B5E-4C6A-B80F-9A3112F2BB19}" destId="{727FF24C-6A7D-48FE-8A84-774748D4DAFE}" srcOrd="0" destOrd="0" presId="urn:microsoft.com/office/officeart/2008/layout/VerticalCurvedList"/>
    <dgm:cxn modelId="{B0498253-6EDE-4888-8AC8-A6C5577F279A}" type="presOf" srcId="{66EC5F08-7ECD-4A0C-A8DD-79CE5AE9ECF5}" destId="{D4983C9E-AAD4-432D-8ADC-7BE1DCC8C98A}" srcOrd="0" destOrd="0" presId="urn:microsoft.com/office/officeart/2008/layout/VerticalCurvedList"/>
    <dgm:cxn modelId="{5721BA85-DCA9-4738-A9E2-ACE568C306A3}" srcId="{CF6532C9-D3E4-411F-A5CA-198175109120}" destId="{66EC5F08-7ECD-4A0C-A8DD-79CE5AE9ECF5}" srcOrd="1" destOrd="0" parTransId="{DE046952-154A-4A94-91E4-FFDA54AA2CE0}" sibTransId="{D8124B17-736F-456C-88C9-87E71500B3BD}"/>
    <dgm:cxn modelId="{ADC8AF8F-3FA1-4231-A552-E24D2426BE99}" srcId="{66EC5F08-7ECD-4A0C-A8DD-79CE5AE9ECF5}" destId="{C64A0D72-DEB3-4E46-B2C9-7925169A4AA9}" srcOrd="0" destOrd="0" parTransId="{A81D1ABA-E845-4C77-8A51-F5F79DFFD923}" sibTransId="{E8495776-26CF-46A9-A360-DF7219466602}"/>
    <dgm:cxn modelId="{CE332CCC-57ED-4856-BC42-49EF87D58294}" type="presOf" srcId="{70E9DB5A-146A-49D9-B14C-0D226D60732E}" destId="{727FF24C-6A7D-48FE-8A84-774748D4DAFE}" srcOrd="0" destOrd="1" presId="urn:microsoft.com/office/officeart/2008/layout/VerticalCurvedList"/>
    <dgm:cxn modelId="{5E477DCE-52DB-4A17-9E7A-DE96FF6B4787}" type="presOf" srcId="{C64A0D72-DEB3-4E46-B2C9-7925169A4AA9}" destId="{D4983C9E-AAD4-432D-8ADC-7BE1DCC8C98A}" srcOrd="0" destOrd="1" presId="urn:microsoft.com/office/officeart/2008/layout/VerticalCurvedList"/>
    <dgm:cxn modelId="{0380B0EB-0515-4484-836E-70A327D42601}" type="presOf" srcId="{4F74559D-CC4A-4EDA-B5C5-5CAD3BBD6AB1}" destId="{F4B76B4C-FD14-4DB3-A0B3-F664725C3689}" srcOrd="0" destOrd="0" presId="urn:microsoft.com/office/officeart/2008/layout/VerticalCurvedList"/>
    <dgm:cxn modelId="{A213A97A-AB26-4C6C-9B38-4743F367C2BF}" type="presParOf" srcId="{3E38D7E7-B9FA-414D-AAC8-AD9F93DAE6C4}" destId="{111D5F1C-EDAF-45AB-94BB-ECB0DA5C1EBE}" srcOrd="0" destOrd="0" presId="urn:microsoft.com/office/officeart/2008/layout/VerticalCurvedList"/>
    <dgm:cxn modelId="{5C315A8F-AB40-48DC-B3CE-C9B7A7DCD8C1}" type="presParOf" srcId="{111D5F1C-EDAF-45AB-94BB-ECB0DA5C1EBE}" destId="{27F7BBF9-E082-4E5D-B11A-86554D49E394}" srcOrd="0" destOrd="0" presId="urn:microsoft.com/office/officeart/2008/layout/VerticalCurvedList"/>
    <dgm:cxn modelId="{30E044E9-6887-459B-86B5-97EC25B198B9}" type="presParOf" srcId="{27F7BBF9-E082-4E5D-B11A-86554D49E394}" destId="{FA8023BA-CF77-4D71-873B-E6D168CB2475}" srcOrd="0" destOrd="0" presId="urn:microsoft.com/office/officeart/2008/layout/VerticalCurvedList"/>
    <dgm:cxn modelId="{032B7B8A-6AD5-4905-B0FE-CBBF63607973}" type="presParOf" srcId="{27F7BBF9-E082-4E5D-B11A-86554D49E394}" destId="{F4B76B4C-FD14-4DB3-A0B3-F664725C3689}" srcOrd="1" destOrd="0" presId="urn:microsoft.com/office/officeart/2008/layout/VerticalCurvedList"/>
    <dgm:cxn modelId="{6EA82CE2-F7FF-4D51-B688-C368DF8F9F82}" type="presParOf" srcId="{27F7BBF9-E082-4E5D-B11A-86554D49E394}" destId="{B4C134FE-23FC-4D03-B879-2C89B981F4E6}" srcOrd="2" destOrd="0" presId="urn:microsoft.com/office/officeart/2008/layout/VerticalCurvedList"/>
    <dgm:cxn modelId="{4869AF3D-C25B-4A77-BCCF-67BEF7146986}" type="presParOf" srcId="{27F7BBF9-E082-4E5D-B11A-86554D49E394}" destId="{7E7E31D1-3F06-467A-B6C8-DDAED6E5DDB0}" srcOrd="3" destOrd="0" presId="urn:microsoft.com/office/officeart/2008/layout/VerticalCurvedList"/>
    <dgm:cxn modelId="{ADFAE272-6462-4AE9-A25C-A412F5699D62}" type="presParOf" srcId="{111D5F1C-EDAF-45AB-94BB-ECB0DA5C1EBE}" destId="{727FF24C-6A7D-48FE-8A84-774748D4DAFE}" srcOrd="1" destOrd="0" presId="urn:microsoft.com/office/officeart/2008/layout/VerticalCurvedList"/>
    <dgm:cxn modelId="{25881802-854B-4E26-A241-68215BF8890A}" type="presParOf" srcId="{111D5F1C-EDAF-45AB-94BB-ECB0DA5C1EBE}" destId="{F073226E-761C-44A3-818E-FADA3D90FBA9}" srcOrd="2" destOrd="0" presId="urn:microsoft.com/office/officeart/2008/layout/VerticalCurvedList"/>
    <dgm:cxn modelId="{96BCD250-D70A-467F-B913-4D887E1F09F2}" type="presParOf" srcId="{F073226E-761C-44A3-818E-FADA3D90FBA9}" destId="{B097E05A-AA48-4578-AB1C-263BED378E4C}" srcOrd="0" destOrd="0" presId="urn:microsoft.com/office/officeart/2008/layout/VerticalCurvedList"/>
    <dgm:cxn modelId="{E01E19FC-959B-415B-8F28-4E89F433DAFA}" type="presParOf" srcId="{111D5F1C-EDAF-45AB-94BB-ECB0DA5C1EBE}" destId="{D4983C9E-AAD4-432D-8ADC-7BE1DCC8C98A}" srcOrd="3" destOrd="0" presId="urn:microsoft.com/office/officeart/2008/layout/VerticalCurvedList"/>
    <dgm:cxn modelId="{3EF711C5-8780-4167-B0F6-C16706B2F9E2}" type="presParOf" srcId="{111D5F1C-EDAF-45AB-94BB-ECB0DA5C1EBE}" destId="{AAA162DE-B042-4FBE-9071-B59C6C215121}" srcOrd="4" destOrd="0" presId="urn:microsoft.com/office/officeart/2008/layout/VerticalCurvedList"/>
    <dgm:cxn modelId="{2262CD0C-A4A5-45BD-8296-110AADF3BE1C}" type="presParOf" srcId="{AAA162DE-B042-4FBE-9071-B59C6C215121}" destId="{61CBE037-6127-4D25-A928-2E21A48C56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B6AB3C-A26E-46EA-BCD8-775322F6DFF5}" type="doc">
      <dgm:prSet loTypeId="urn:microsoft.com/office/officeart/2005/8/layout/v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TW" altLang="en-US"/>
        </a:p>
      </dgm:t>
    </dgm:pt>
    <dgm:pt modelId="{BC81403E-BD53-4267-A080-933DA8B8DB6C}">
      <dgm:prSet phldrT="[文字]"/>
      <dgm:spPr/>
      <dgm:t>
        <a:bodyPr/>
        <a:lstStyle/>
        <a:p>
          <a:r>
            <a:rPr lang="zh-TW" altLang="en-US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美國運輸部</a:t>
          </a:r>
          <a:br>
            <a: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United States Department of Transportation</a:t>
          </a:r>
          <a:endParaRPr lang="zh-TW" altLang="en-US" b="1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6D242C4-2618-4414-A111-E76AF2AF6B5A}" type="parTrans" cxnId="{74EEBB2D-6BAC-4C72-841B-F9C12E10045B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5490F87F-D7B5-4E7F-999E-52BE689B8482}" type="sibTrans" cxnId="{74EEBB2D-6BAC-4C72-841B-F9C12E10045B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843F729A-D82E-4FE1-A386-729CA99D0C4F}">
      <dgm:prSet phldrT="[文字]"/>
      <dgm:spPr/>
      <dgm:t>
        <a:bodyPr/>
        <a:lstStyle/>
        <a:p>
          <a:pPr>
            <a:spcBef>
              <a:spcPts val="1200"/>
            </a:spcBef>
          </a:pPr>
          <a:r>
            <a:rPr lang="zh-TW" altLang="en-US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美國國家海洋暨大氣總署</a:t>
          </a:r>
          <a:br>
            <a: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National Oceanic and Atmospheric Administration</a:t>
          </a:r>
          <a:endParaRPr lang="zh-TW" altLang="en-US" b="1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9AB0C8-5B01-4029-8E68-06F7B7ABC667}" type="parTrans" cxnId="{BB687C39-D1A3-44C5-85B9-479B2A482762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4051C9B3-62D9-42E1-8824-F839B4E7A1B9}" type="sibTrans" cxnId="{BB687C39-D1A3-44C5-85B9-479B2A482762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5A229AAB-01DB-49F4-AA04-E28ABC38962B}">
      <dgm:prSet/>
      <dgm:spPr/>
      <dgm:t>
        <a:bodyPr/>
        <a:lstStyle/>
        <a:p>
          <a:r>
            <a:rPr lang="zh-TW" altLang="en-US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美國聯邦航空總署</a:t>
          </a:r>
          <a:br>
            <a: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United States Department of Transportation</a:t>
          </a:r>
          <a:endParaRPr lang="zh-TW" altLang="en-US" b="1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9FAC838-A85C-4F84-9468-7390932265A8}" type="parTrans" cxnId="{8212112C-125C-41A8-8ABE-6E6BAEB45E0D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68551DD6-070E-490B-AFB6-1D59C40692D2}" type="sibTrans" cxnId="{8212112C-125C-41A8-8ABE-6E6BAEB45E0D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D60F9D0F-5C51-4E33-BDDA-0DA9A31C3A82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1200"/>
            </a:spcAft>
            <a:buSzPct val="150000"/>
            <a:buFontTx/>
            <a:buBlip>
              <a:blip xmlns:r="http://schemas.openxmlformats.org/officeDocument/2006/relationships" r:embed="rId1"/>
            </a:buBlip>
          </a:pPr>
          <a:r>
            <a:rPr lang="en-US" altLang="en-US" sz="18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https://www.transportation.gov/</a:t>
          </a:r>
          <a:endParaRPr lang="zh-TW" altLang="en-US" sz="1800" b="1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023B36-80DB-4330-91E5-41D43537962C}" type="parTrans" cxnId="{CB5713E2-9747-49D8-A7C6-5FE1EF01EA29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270F0D12-20F8-4CD2-BA87-67DB02ABA713}" type="sibTrans" cxnId="{CB5713E2-9747-49D8-A7C6-5FE1EF01EA29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004EDEFC-7952-4CF8-A92F-362319150BB1}">
      <dgm:prSet custT="1"/>
      <dgm:spPr/>
      <dgm:t>
        <a:bodyPr/>
        <a:lstStyle/>
        <a:p>
          <a:pPr>
            <a:lnSpc>
              <a:spcPct val="100000"/>
            </a:lnSpc>
            <a:buSzPct val="150000"/>
            <a:buFontTx/>
            <a:buBlip>
              <a:blip xmlns:r="http://schemas.openxmlformats.org/officeDocument/2006/relationships" r:embed="rId1"/>
            </a:buBlip>
          </a:pPr>
          <a:r>
            <a:rPr lang="en-US" altLang="en-US" sz="1800" b="1" kern="120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https://www.transportation.gov/</a:t>
          </a:r>
          <a:endParaRPr lang="zh-TW" altLang="en-US" sz="1800" b="1" kern="1200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6845113F-67C8-462E-9451-72B973266CF0}" type="parTrans" cxnId="{030943A5-4853-4212-9CBE-702E8C10A09A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5DBE1703-F5F8-4A21-B28E-EFF3899273E9}" type="sibTrans" cxnId="{030943A5-4853-4212-9CBE-702E8C10A09A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818F97F7-8C78-4BF2-87D8-C48AC025E218}">
      <dgm:prSet phldrT="[文字]" custT="1"/>
      <dgm:spPr/>
      <dgm:t>
        <a:bodyPr/>
        <a:lstStyle/>
        <a:p>
          <a:pPr>
            <a:lnSpc>
              <a:spcPct val="100000"/>
            </a:lnSpc>
            <a:buSzPct val="150000"/>
            <a:buFontTx/>
            <a:buBlip>
              <a:blip xmlns:r="http://schemas.openxmlformats.org/officeDocument/2006/relationships" r:embed="rId1"/>
            </a:buBlip>
          </a:pPr>
          <a:r>
            <a:rPr lang="en-US" altLang="en-US" sz="1800" b="1" kern="120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https://www.noaa.gov/</a:t>
          </a:r>
          <a:endParaRPr lang="zh-TW" altLang="en-US" sz="1800" b="1" kern="1200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A980301-EF7F-42E7-9203-8551E1434A85}" type="parTrans" cxnId="{B32904DE-DD0D-4957-AA2A-1395B552A449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06751B4A-09FE-4FB8-AE68-D50EFE72F56C}" type="sibTrans" cxnId="{B32904DE-DD0D-4957-AA2A-1395B552A449}">
      <dgm:prSet/>
      <dgm:spPr/>
      <dgm:t>
        <a:bodyPr/>
        <a:lstStyle/>
        <a:p>
          <a:endParaRPr lang="zh-TW" altLang="en-US" b="1">
            <a:solidFill>
              <a:schemeClr val="accent3">
                <a:lumMod val="50000"/>
              </a:schemeClr>
            </a:solidFill>
          </a:endParaRPr>
        </a:p>
      </dgm:t>
    </dgm:pt>
    <dgm:pt modelId="{9D2277C4-30CA-4B20-9F57-5F2876430AAE}" type="pres">
      <dgm:prSet presAssocID="{7DB6AB3C-A26E-46EA-BCD8-775322F6DFF5}" presName="linear" presStyleCnt="0">
        <dgm:presLayoutVars>
          <dgm:animLvl val="lvl"/>
          <dgm:resizeHandles val="exact"/>
        </dgm:presLayoutVars>
      </dgm:prSet>
      <dgm:spPr/>
    </dgm:pt>
    <dgm:pt modelId="{FE5E7C3B-8EE4-4ED1-8155-34B74E7FDF1A}" type="pres">
      <dgm:prSet presAssocID="{BC81403E-BD53-4267-A080-933DA8B8DB6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3866E1-4CB5-4964-A61A-12C56888E8C6}" type="pres">
      <dgm:prSet presAssocID="{BC81403E-BD53-4267-A080-933DA8B8DB6C}" presName="childText" presStyleLbl="revTx" presStyleIdx="0" presStyleCnt="3">
        <dgm:presLayoutVars>
          <dgm:bulletEnabled val="1"/>
        </dgm:presLayoutVars>
      </dgm:prSet>
      <dgm:spPr/>
    </dgm:pt>
    <dgm:pt modelId="{64230413-F535-448E-BA27-AA25E9E26CC7}" type="pres">
      <dgm:prSet presAssocID="{5A229AAB-01DB-49F4-AA04-E28ABC38962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FE0B9F1-71BD-4EA4-B722-AFA991D7C485}" type="pres">
      <dgm:prSet presAssocID="{5A229AAB-01DB-49F4-AA04-E28ABC38962B}" presName="childText" presStyleLbl="revTx" presStyleIdx="1" presStyleCnt="3">
        <dgm:presLayoutVars>
          <dgm:bulletEnabled val="1"/>
        </dgm:presLayoutVars>
      </dgm:prSet>
      <dgm:spPr/>
    </dgm:pt>
    <dgm:pt modelId="{A30A8665-A490-4C8A-88AC-CD0BAB0F1D74}" type="pres">
      <dgm:prSet presAssocID="{843F729A-D82E-4FE1-A386-729CA99D0C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F2251E7-9117-4115-9381-1DE06C1CF852}" type="pres">
      <dgm:prSet presAssocID="{843F729A-D82E-4FE1-A386-729CA99D0C4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73DE1C-C4B9-4E05-A859-96CB20022757}" type="presOf" srcId="{818F97F7-8C78-4BF2-87D8-C48AC025E218}" destId="{EF2251E7-9117-4115-9381-1DE06C1CF852}" srcOrd="0" destOrd="0" presId="urn:microsoft.com/office/officeart/2005/8/layout/vList2"/>
    <dgm:cxn modelId="{A6455026-7A63-4CAB-83C0-2941779C9C6D}" type="presOf" srcId="{D60F9D0F-5C51-4E33-BDDA-0DA9A31C3A82}" destId="{AE3866E1-4CB5-4964-A61A-12C56888E8C6}" srcOrd="0" destOrd="0" presId="urn:microsoft.com/office/officeart/2005/8/layout/vList2"/>
    <dgm:cxn modelId="{8212112C-125C-41A8-8ABE-6E6BAEB45E0D}" srcId="{7DB6AB3C-A26E-46EA-BCD8-775322F6DFF5}" destId="{5A229AAB-01DB-49F4-AA04-E28ABC38962B}" srcOrd="1" destOrd="0" parTransId="{C9FAC838-A85C-4F84-9468-7390932265A8}" sibTransId="{68551DD6-070E-490B-AFB6-1D59C40692D2}"/>
    <dgm:cxn modelId="{74EEBB2D-6BAC-4C72-841B-F9C12E10045B}" srcId="{7DB6AB3C-A26E-46EA-BCD8-775322F6DFF5}" destId="{BC81403E-BD53-4267-A080-933DA8B8DB6C}" srcOrd="0" destOrd="0" parTransId="{D6D242C4-2618-4414-A111-E76AF2AF6B5A}" sibTransId="{5490F87F-D7B5-4E7F-999E-52BE689B8482}"/>
    <dgm:cxn modelId="{4E2D7732-60F2-44AE-BA13-8885D9B74633}" type="presOf" srcId="{5A229AAB-01DB-49F4-AA04-E28ABC38962B}" destId="{64230413-F535-448E-BA27-AA25E9E26CC7}" srcOrd="0" destOrd="0" presId="urn:microsoft.com/office/officeart/2005/8/layout/vList2"/>
    <dgm:cxn modelId="{BB687C39-D1A3-44C5-85B9-479B2A482762}" srcId="{7DB6AB3C-A26E-46EA-BCD8-775322F6DFF5}" destId="{843F729A-D82E-4FE1-A386-729CA99D0C4F}" srcOrd="2" destOrd="0" parTransId="{989AB0C8-5B01-4029-8E68-06F7B7ABC667}" sibTransId="{4051C9B3-62D9-42E1-8824-F839B4E7A1B9}"/>
    <dgm:cxn modelId="{503B5F99-24AA-4757-8AC2-9B9F779F2DCD}" type="presOf" srcId="{7DB6AB3C-A26E-46EA-BCD8-775322F6DFF5}" destId="{9D2277C4-30CA-4B20-9F57-5F2876430AAE}" srcOrd="0" destOrd="0" presId="urn:microsoft.com/office/officeart/2005/8/layout/vList2"/>
    <dgm:cxn modelId="{030943A5-4853-4212-9CBE-702E8C10A09A}" srcId="{5A229AAB-01DB-49F4-AA04-E28ABC38962B}" destId="{004EDEFC-7952-4CF8-A92F-362319150BB1}" srcOrd="0" destOrd="0" parTransId="{6845113F-67C8-462E-9451-72B973266CF0}" sibTransId="{5DBE1703-F5F8-4A21-B28E-EFF3899273E9}"/>
    <dgm:cxn modelId="{F129D7CC-B47D-4628-9D33-E993A9C93A1E}" type="presOf" srcId="{843F729A-D82E-4FE1-A386-729CA99D0C4F}" destId="{A30A8665-A490-4C8A-88AC-CD0BAB0F1D74}" srcOrd="0" destOrd="0" presId="urn:microsoft.com/office/officeart/2005/8/layout/vList2"/>
    <dgm:cxn modelId="{6DFE71DB-26A7-4958-B366-D9C068127C17}" type="presOf" srcId="{BC81403E-BD53-4267-A080-933DA8B8DB6C}" destId="{FE5E7C3B-8EE4-4ED1-8155-34B74E7FDF1A}" srcOrd="0" destOrd="0" presId="urn:microsoft.com/office/officeart/2005/8/layout/vList2"/>
    <dgm:cxn modelId="{B32904DE-DD0D-4957-AA2A-1395B552A449}" srcId="{843F729A-D82E-4FE1-A386-729CA99D0C4F}" destId="{818F97F7-8C78-4BF2-87D8-C48AC025E218}" srcOrd="0" destOrd="0" parTransId="{9A980301-EF7F-42E7-9203-8551E1434A85}" sibTransId="{06751B4A-09FE-4FB8-AE68-D50EFE72F56C}"/>
    <dgm:cxn modelId="{CB5713E2-9747-49D8-A7C6-5FE1EF01EA29}" srcId="{BC81403E-BD53-4267-A080-933DA8B8DB6C}" destId="{D60F9D0F-5C51-4E33-BDDA-0DA9A31C3A82}" srcOrd="0" destOrd="0" parTransId="{B7023B36-80DB-4330-91E5-41D43537962C}" sibTransId="{270F0D12-20F8-4CD2-BA87-67DB02ABA713}"/>
    <dgm:cxn modelId="{424AE6E2-28BA-4BD9-B534-83116103338F}" type="presOf" srcId="{004EDEFC-7952-4CF8-A92F-362319150BB1}" destId="{0FE0B9F1-71BD-4EA4-B722-AFA991D7C485}" srcOrd="0" destOrd="0" presId="urn:microsoft.com/office/officeart/2005/8/layout/vList2"/>
    <dgm:cxn modelId="{0E6F0F3B-D38F-405D-A20C-90D25B3067FA}" type="presParOf" srcId="{9D2277C4-30CA-4B20-9F57-5F2876430AAE}" destId="{FE5E7C3B-8EE4-4ED1-8155-34B74E7FDF1A}" srcOrd="0" destOrd="0" presId="urn:microsoft.com/office/officeart/2005/8/layout/vList2"/>
    <dgm:cxn modelId="{20A5BE7F-731E-4125-A2E6-CBE200C75186}" type="presParOf" srcId="{9D2277C4-30CA-4B20-9F57-5F2876430AAE}" destId="{AE3866E1-4CB5-4964-A61A-12C56888E8C6}" srcOrd="1" destOrd="0" presId="urn:microsoft.com/office/officeart/2005/8/layout/vList2"/>
    <dgm:cxn modelId="{7827D9F5-34B2-46EA-BC88-A96A4B48891B}" type="presParOf" srcId="{9D2277C4-30CA-4B20-9F57-5F2876430AAE}" destId="{64230413-F535-448E-BA27-AA25E9E26CC7}" srcOrd="2" destOrd="0" presId="urn:microsoft.com/office/officeart/2005/8/layout/vList2"/>
    <dgm:cxn modelId="{399A09E8-6AA1-4410-9F37-BB913B999934}" type="presParOf" srcId="{9D2277C4-30CA-4B20-9F57-5F2876430AAE}" destId="{0FE0B9F1-71BD-4EA4-B722-AFA991D7C485}" srcOrd="3" destOrd="0" presId="urn:microsoft.com/office/officeart/2005/8/layout/vList2"/>
    <dgm:cxn modelId="{AA8F59B1-6F4B-4748-8A2F-53D94090D149}" type="presParOf" srcId="{9D2277C4-30CA-4B20-9F57-5F2876430AAE}" destId="{A30A8665-A490-4C8A-88AC-CD0BAB0F1D74}" srcOrd="4" destOrd="0" presId="urn:microsoft.com/office/officeart/2005/8/layout/vList2"/>
    <dgm:cxn modelId="{38D4AE4E-A5C9-41C9-8079-DC3D45A6B5C1}" type="presParOf" srcId="{9D2277C4-30CA-4B20-9F57-5F2876430AAE}" destId="{EF2251E7-9117-4115-9381-1DE06C1CF85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F29F4-4A17-4492-AD9E-7788A8E288F0}">
      <dsp:nvSpPr>
        <dsp:cNvPr id="0" name=""/>
        <dsp:cNvSpPr/>
      </dsp:nvSpPr>
      <dsp:spPr>
        <a:xfrm>
          <a:off x="0" y="640301"/>
          <a:ext cx="669499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A3A9AE-53A0-46C9-B35E-17FF60DD60BD}">
      <dsp:nvSpPr>
        <dsp:cNvPr id="0" name=""/>
        <dsp:cNvSpPr/>
      </dsp:nvSpPr>
      <dsp:spPr>
        <a:xfrm>
          <a:off x="334749" y="300821"/>
          <a:ext cx="4686498" cy="678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138" tIns="0" rIns="17713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schemeClr val="accent3">
                  <a:lumMod val="50000"/>
                </a:schemeClr>
              </a:solidFill>
            </a:rPr>
            <a:t>探討航班延誤因素</a:t>
          </a:r>
        </a:p>
      </dsp:txBody>
      <dsp:txXfrm>
        <a:off x="367893" y="333965"/>
        <a:ext cx="4620210" cy="612672"/>
      </dsp:txXfrm>
    </dsp:sp>
    <dsp:sp modelId="{D10A7E15-5E31-4C4B-9332-E4E6E4865119}">
      <dsp:nvSpPr>
        <dsp:cNvPr id="0" name=""/>
        <dsp:cNvSpPr/>
      </dsp:nvSpPr>
      <dsp:spPr>
        <a:xfrm>
          <a:off x="0" y="1683581"/>
          <a:ext cx="669499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45EBCA-21ED-4FEC-8E48-90367BA90C28}">
      <dsp:nvSpPr>
        <dsp:cNvPr id="0" name=""/>
        <dsp:cNvSpPr/>
      </dsp:nvSpPr>
      <dsp:spPr>
        <a:xfrm>
          <a:off x="334749" y="1344101"/>
          <a:ext cx="4686498" cy="678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138" tIns="0" rIns="17713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schemeClr val="accent3">
                  <a:lumMod val="50000"/>
                </a:schemeClr>
              </a:solidFill>
            </a:rPr>
            <a:t>觀察疫情前後美國航班數據差異</a:t>
          </a:r>
        </a:p>
      </dsp:txBody>
      <dsp:txXfrm>
        <a:off x="367893" y="1377245"/>
        <a:ext cx="4620210" cy="612672"/>
      </dsp:txXfrm>
    </dsp:sp>
    <dsp:sp modelId="{1CB4449C-B22B-4A50-8E20-827A311FA838}">
      <dsp:nvSpPr>
        <dsp:cNvPr id="0" name=""/>
        <dsp:cNvSpPr/>
      </dsp:nvSpPr>
      <dsp:spPr>
        <a:xfrm>
          <a:off x="0" y="2726861"/>
          <a:ext cx="669499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596A6E-5E8A-435F-9221-A8E40DEFD818}">
      <dsp:nvSpPr>
        <dsp:cNvPr id="0" name=""/>
        <dsp:cNvSpPr/>
      </dsp:nvSpPr>
      <dsp:spPr>
        <a:xfrm>
          <a:off x="334749" y="2387381"/>
          <a:ext cx="4686498" cy="678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138" tIns="0" rIns="17713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schemeClr val="accent3">
                  <a:lumMod val="50000"/>
                </a:schemeClr>
              </a:solidFill>
            </a:rPr>
            <a:t>建立航班延誤預測模型</a:t>
          </a:r>
        </a:p>
      </dsp:txBody>
      <dsp:txXfrm>
        <a:off x="367893" y="2420525"/>
        <a:ext cx="4620210" cy="612672"/>
      </dsp:txXfrm>
    </dsp:sp>
    <dsp:sp modelId="{5166A3EE-9582-49D3-97CF-8096BC4EB120}">
      <dsp:nvSpPr>
        <dsp:cNvPr id="0" name=""/>
        <dsp:cNvSpPr/>
      </dsp:nvSpPr>
      <dsp:spPr>
        <a:xfrm>
          <a:off x="0" y="3770141"/>
          <a:ext cx="669499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6076D7-472A-4069-A50A-433B43FE78F3}">
      <dsp:nvSpPr>
        <dsp:cNvPr id="0" name=""/>
        <dsp:cNvSpPr/>
      </dsp:nvSpPr>
      <dsp:spPr>
        <a:xfrm>
          <a:off x="334749" y="3430661"/>
          <a:ext cx="4686498" cy="678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138" tIns="0" rIns="17713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schemeClr val="accent3">
                  <a:lumMod val="50000"/>
                </a:schemeClr>
              </a:solidFill>
            </a:rPr>
            <a:t>提供旅客及航空業者解決方案</a:t>
          </a:r>
        </a:p>
      </dsp:txBody>
      <dsp:txXfrm>
        <a:off x="367893" y="3463805"/>
        <a:ext cx="4620210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A517C-3D5D-4B79-8EA9-D895D0FAD889}">
      <dsp:nvSpPr>
        <dsp:cNvPr id="0" name=""/>
        <dsp:cNvSpPr/>
      </dsp:nvSpPr>
      <dsp:spPr>
        <a:xfrm>
          <a:off x="0" y="348528"/>
          <a:ext cx="5687999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712" tIns="333248" rIns="444712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en-US" sz="18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。航班資料、天氣資料、航空器資料</a:t>
          </a:r>
        </a:p>
      </dsp:txBody>
      <dsp:txXfrm>
        <a:off x="0" y="348528"/>
        <a:ext cx="5687999" cy="831600"/>
      </dsp:txXfrm>
    </dsp:sp>
    <dsp:sp modelId="{C8404452-28C4-4C29-86E2-1709FA31CA52}">
      <dsp:nvSpPr>
        <dsp:cNvPr id="0" name=""/>
        <dsp:cNvSpPr/>
      </dsp:nvSpPr>
      <dsp:spPr>
        <a:xfrm>
          <a:off x="286500" y="58765"/>
          <a:ext cx="4410375" cy="472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606" tIns="0" rIns="15160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主要資料</a:t>
          </a:r>
        </a:p>
      </dsp:txBody>
      <dsp:txXfrm>
        <a:off x="309557" y="81822"/>
        <a:ext cx="4364261" cy="426206"/>
      </dsp:txXfrm>
    </dsp:sp>
    <dsp:sp modelId="{EA698A89-6165-4B4F-AC80-1D1321392D7B}">
      <dsp:nvSpPr>
        <dsp:cNvPr id="0" name=""/>
        <dsp:cNvSpPr/>
      </dsp:nvSpPr>
      <dsp:spPr>
        <a:xfrm>
          <a:off x="0" y="1501995"/>
          <a:ext cx="5687999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712" tIns="333248" rIns="44471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en-US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r>
            <a:rPr lang="en-US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2017 - 2022 </a:t>
          </a:r>
          <a:r>
            <a:rPr lang="zh-TW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</a:t>
          </a:r>
          <a:r>
            <a:rPr lang="en-US" altLang="zh-TW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【</a:t>
          </a:r>
          <a:r>
            <a:rPr lang="zh-TW" altLang="en-US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疫情前後各</a:t>
          </a:r>
          <a:r>
            <a:rPr lang="en-US" altLang="zh-TW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3</a:t>
          </a:r>
          <a:r>
            <a:rPr lang="zh-TW" altLang="en-US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</a:t>
          </a:r>
          <a:r>
            <a:rPr lang="en-US" altLang="zh-TW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】</a:t>
          </a:r>
          <a:r>
            <a:rPr lang="zh-TW" altLang="en-US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，共</a:t>
          </a:r>
          <a:r>
            <a:rPr lang="en-US" altLang="zh-TW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</a:t>
          </a:r>
          <a:r>
            <a:rPr lang="zh-TW" altLang="en-US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</a:t>
          </a:r>
          <a:endParaRPr lang="en-US" sz="1800" kern="1200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501995"/>
        <a:ext cx="5687999" cy="831600"/>
      </dsp:txXfrm>
    </dsp:sp>
    <dsp:sp modelId="{27F435AB-83E6-42D0-8995-B12ADDF1662D}">
      <dsp:nvSpPr>
        <dsp:cNvPr id="0" name=""/>
        <dsp:cNvSpPr/>
      </dsp:nvSpPr>
      <dsp:spPr>
        <a:xfrm>
          <a:off x="286500" y="1263709"/>
          <a:ext cx="4410375" cy="472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606" tIns="0" rIns="15160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b="1" kern="1200" dirty="0">
              <a:solidFill>
                <a:schemeClr val="accent3">
                  <a:lumMod val="50000"/>
                </a:schemeClr>
              </a:solidFill>
            </a:rPr>
            <a:t>時間尺度</a:t>
          </a:r>
          <a:endParaRPr lang="en-US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09557" y="1286766"/>
        <a:ext cx="4364261" cy="426206"/>
      </dsp:txXfrm>
    </dsp:sp>
    <dsp:sp modelId="{1CFDA7D8-67D9-4B29-96D5-4FAE4145CB3A}">
      <dsp:nvSpPr>
        <dsp:cNvPr id="0" name=""/>
        <dsp:cNvSpPr/>
      </dsp:nvSpPr>
      <dsp:spPr>
        <a:xfrm>
          <a:off x="0" y="2668556"/>
          <a:ext cx="5687999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712" tIns="333248" rIns="44471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en-US" sz="1800" kern="1200" dirty="0">
              <a:solidFill>
                <a:schemeClr val="accent3">
                  <a:lumMod val="50000"/>
                </a:schemeClr>
              </a:solidFill>
            </a:rPr>
            <a:t>。</a:t>
          </a:r>
          <a:r>
            <a:rPr lang="zh-TW" sz="1800" kern="1200" dirty="0">
              <a:solidFill>
                <a:schemeClr val="accent3">
                  <a:lumMod val="50000"/>
                </a:schemeClr>
              </a:solidFill>
            </a:rPr>
            <a:t>美國本土境內</a:t>
          </a:r>
          <a:endParaRPr lang="en-US" sz="18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0" y="2668556"/>
        <a:ext cx="5687999" cy="831600"/>
      </dsp:txXfrm>
    </dsp:sp>
    <dsp:sp modelId="{86B4805E-8701-4978-AF71-36DA3745CD9D}">
      <dsp:nvSpPr>
        <dsp:cNvPr id="0" name=""/>
        <dsp:cNvSpPr/>
      </dsp:nvSpPr>
      <dsp:spPr>
        <a:xfrm>
          <a:off x="286500" y="2432383"/>
          <a:ext cx="4410375" cy="472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606" tIns="0" rIns="15160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b="1" kern="1200" dirty="0">
              <a:solidFill>
                <a:schemeClr val="accent3">
                  <a:lumMod val="50000"/>
                </a:schemeClr>
              </a:solidFill>
            </a:rPr>
            <a:t>地理尺度</a:t>
          </a:r>
          <a:endParaRPr lang="en-US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09557" y="2455440"/>
        <a:ext cx="4364261" cy="426206"/>
      </dsp:txXfrm>
    </dsp:sp>
    <dsp:sp modelId="{3506A11A-C73B-4FC8-974F-F552C9703026}">
      <dsp:nvSpPr>
        <dsp:cNvPr id="0" name=""/>
        <dsp:cNvSpPr/>
      </dsp:nvSpPr>
      <dsp:spPr>
        <a:xfrm>
          <a:off x="0" y="3816171"/>
          <a:ext cx="5687999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712" tIns="333248" rIns="44471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   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200" kern="1200" dirty="0"/>
        </a:p>
      </dsp:txBody>
      <dsp:txXfrm>
        <a:off x="0" y="3816171"/>
        <a:ext cx="5687999" cy="1386000"/>
      </dsp:txXfrm>
    </dsp:sp>
    <dsp:sp modelId="{FC94A867-DA76-4F5E-ABA4-B2D8CB520719}">
      <dsp:nvSpPr>
        <dsp:cNvPr id="0" name=""/>
        <dsp:cNvSpPr/>
      </dsp:nvSpPr>
      <dsp:spPr>
        <a:xfrm>
          <a:off x="286500" y="3586539"/>
          <a:ext cx="4410375" cy="472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606" tIns="0" rIns="15160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b="1" kern="1200" dirty="0">
              <a:solidFill>
                <a:schemeClr val="accent3">
                  <a:lumMod val="50000"/>
                </a:schemeClr>
              </a:solidFill>
            </a:rPr>
            <a:t>爬蟲工具</a:t>
          </a:r>
          <a:endParaRPr lang="en-US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09557" y="3609596"/>
        <a:ext cx="4364261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76B4C-FD14-4DB3-A0B3-F664725C3689}">
      <dsp:nvSpPr>
        <dsp:cNvPr id="0" name=""/>
        <dsp:cNvSpPr/>
      </dsp:nvSpPr>
      <dsp:spPr>
        <a:xfrm>
          <a:off x="-5936350" y="-915523"/>
          <a:ext cx="7122461" cy="7122461"/>
        </a:xfrm>
        <a:prstGeom prst="blockArc">
          <a:avLst>
            <a:gd name="adj1" fmla="val 18900000"/>
            <a:gd name="adj2" fmla="val 2700000"/>
            <a:gd name="adj3" fmla="val 303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7FF24C-6A7D-48FE-8A84-774748D4DAFE}">
      <dsp:nvSpPr>
        <dsp:cNvPr id="0" name=""/>
        <dsp:cNvSpPr/>
      </dsp:nvSpPr>
      <dsp:spPr>
        <a:xfrm>
          <a:off x="972694" y="755931"/>
          <a:ext cx="9313093" cy="15116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9873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24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解決天氣因素中可能存在的倖存者偏差問題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 針對</a:t>
          </a:r>
          <a:r>
            <a:rPr lang="en-US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【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取消航班</a:t>
          </a:r>
          <a:r>
            <a:rPr lang="en-US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】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的預計起降時間對應之天氣資訊進行進一步的分析。</a:t>
          </a:r>
        </a:p>
      </dsp:txBody>
      <dsp:txXfrm>
        <a:off x="972694" y="755931"/>
        <a:ext cx="9313093" cy="1511651"/>
      </dsp:txXfrm>
    </dsp:sp>
    <dsp:sp modelId="{B097E05A-AA48-4578-AB1C-263BED378E4C}">
      <dsp:nvSpPr>
        <dsp:cNvPr id="0" name=""/>
        <dsp:cNvSpPr/>
      </dsp:nvSpPr>
      <dsp:spPr>
        <a:xfrm>
          <a:off x="27912" y="566975"/>
          <a:ext cx="1889564" cy="1889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83C9E-AAD4-432D-8ADC-7BE1DCC8C98A}">
      <dsp:nvSpPr>
        <dsp:cNvPr id="0" name=""/>
        <dsp:cNvSpPr/>
      </dsp:nvSpPr>
      <dsp:spPr>
        <a:xfrm>
          <a:off x="972694" y="3023832"/>
          <a:ext cx="9313093" cy="15116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9873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2400" b="1" kern="120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提供特定航公司或前</a:t>
          </a:r>
          <a:r>
            <a:rPr lang="en-US" altLang="zh-TW" sz="2400" b="1" kern="120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10</a:t>
          </a:r>
          <a:r>
            <a:rPr lang="zh-TW" altLang="en-US" sz="2400" b="1" kern="120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大機場的深度報告</a:t>
          </a:r>
          <a:endParaRPr lang="zh-TW" altLang="en-US" sz="2400" b="1" kern="1200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952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蒐集更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詳細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的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資料，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如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機場的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【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登機櫃台數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】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、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【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機場安檢通道數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】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、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【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登機口數</a:t>
          </a:r>
          <a:r>
            <a:rPr lang="en-US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】</a:t>
          </a:r>
          <a:r>
            <a:rPr lang="zh-TW" altLang="zh-TW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等資訊</a:t>
          </a:r>
          <a:r>
            <a:rPr lang="zh-TW" altLang="en-US" sz="2000" b="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，萃取更高的商業與管理價值。</a:t>
          </a:r>
          <a:endParaRPr lang="en-US" sz="2000" b="0" kern="1200" dirty="0">
            <a:solidFill>
              <a:schemeClr val="accent3">
                <a:lumMod val="50000"/>
              </a:schemeClr>
            </a:solidFill>
            <a:highlight>
              <a:srgbClr val="FFFF00"/>
            </a:highlight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972694" y="3023832"/>
        <a:ext cx="9313093" cy="1511651"/>
      </dsp:txXfrm>
    </dsp:sp>
    <dsp:sp modelId="{61CBE037-6127-4D25-A928-2E21A48C563D}">
      <dsp:nvSpPr>
        <dsp:cNvPr id="0" name=""/>
        <dsp:cNvSpPr/>
      </dsp:nvSpPr>
      <dsp:spPr>
        <a:xfrm>
          <a:off x="27912" y="2834875"/>
          <a:ext cx="1889564" cy="1889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E7C3B-8EE4-4ED1-8155-34B74E7FDF1A}">
      <dsp:nvSpPr>
        <dsp:cNvPr id="0" name=""/>
        <dsp:cNvSpPr/>
      </dsp:nvSpPr>
      <dsp:spPr>
        <a:xfrm>
          <a:off x="0" y="70699"/>
          <a:ext cx="6683045" cy="1022580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美國運輸部</a:t>
          </a:r>
          <a:br>
            <a:rPr lang="en-US" altLang="zh-TW" sz="19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sz="19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United States Department of Transportation</a:t>
          </a:r>
          <a:endParaRPr lang="zh-TW" altLang="en-US" sz="1900" b="1" kern="1200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918" y="120617"/>
        <a:ext cx="6583209" cy="922744"/>
      </dsp:txXfrm>
    </dsp:sp>
    <dsp:sp modelId="{AE3866E1-4CB5-4964-A61A-12C56888E8C6}">
      <dsp:nvSpPr>
        <dsp:cNvPr id="0" name=""/>
        <dsp:cNvSpPr/>
      </dsp:nvSpPr>
      <dsp:spPr>
        <a:xfrm>
          <a:off x="0" y="1093279"/>
          <a:ext cx="6683045" cy="442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187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1200"/>
            </a:spcAft>
            <a:buSzPct val="150000"/>
            <a:buFontTx/>
            <a:buBlip>
              <a:blip xmlns:r="http://schemas.openxmlformats.org/officeDocument/2006/relationships" r:embed="rId1"/>
            </a:buBlip>
          </a:pPr>
          <a:r>
            <a:rPr lang="en-US" altLang="en-US" sz="18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https://www.transportation.gov/</a:t>
          </a:r>
          <a:endParaRPr lang="zh-TW" altLang="en-US" sz="1800" b="1" kern="1200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093279"/>
        <a:ext cx="6683045" cy="442462"/>
      </dsp:txXfrm>
    </dsp:sp>
    <dsp:sp modelId="{64230413-F535-448E-BA27-AA25E9E26CC7}">
      <dsp:nvSpPr>
        <dsp:cNvPr id="0" name=""/>
        <dsp:cNvSpPr/>
      </dsp:nvSpPr>
      <dsp:spPr>
        <a:xfrm>
          <a:off x="0" y="1535742"/>
          <a:ext cx="6683045" cy="1022580"/>
        </a:xfrm>
        <a:prstGeom prst="roundRect">
          <a:avLst/>
        </a:prstGeom>
        <a:solidFill>
          <a:schemeClr val="accent6">
            <a:shade val="50000"/>
            <a:hueOff val="-20389"/>
            <a:satOff val="11107"/>
            <a:lumOff val="203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美國聯邦航空總署</a:t>
          </a:r>
          <a:br>
            <a:rPr lang="en-US" altLang="zh-TW" sz="19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sz="19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United States Department of Transportation</a:t>
          </a:r>
          <a:endParaRPr lang="zh-TW" altLang="en-US" sz="1900" b="1" kern="1200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918" y="1585660"/>
        <a:ext cx="6583209" cy="922744"/>
      </dsp:txXfrm>
    </dsp:sp>
    <dsp:sp modelId="{0FE0B9F1-71BD-4EA4-B722-AFA991D7C485}">
      <dsp:nvSpPr>
        <dsp:cNvPr id="0" name=""/>
        <dsp:cNvSpPr/>
      </dsp:nvSpPr>
      <dsp:spPr>
        <a:xfrm>
          <a:off x="0" y="2558322"/>
          <a:ext cx="6683045" cy="442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187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SzPct val="150000"/>
            <a:buFontTx/>
            <a:buBlip>
              <a:blip xmlns:r="http://schemas.openxmlformats.org/officeDocument/2006/relationships" r:embed="rId1"/>
            </a:buBlip>
          </a:pPr>
          <a:r>
            <a:rPr lang="en-US" altLang="en-US" sz="1800" b="1" kern="120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https://www.transportation.gov/</a:t>
          </a:r>
          <a:endParaRPr lang="zh-TW" altLang="en-US" sz="1800" b="1" kern="1200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0" y="2558322"/>
        <a:ext cx="6683045" cy="442462"/>
      </dsp:txXfrm>
    </dsp:sp>
    <dsp:sp modelId="{A30A8665-A490-4C8A-88AC-CD0BAB0F1D74}">
      <dsp:nvSpPr>
        <dsp:cNvPr id="0" name=""/>
        <dsp:cNvSpPr/>
      </dsp:nvSpPr>
      <dsp:spPr>
        <a:xfrm>
          <a:off x="0" y="3000784"/>
          <a:ext cx="6683045" cy="1022580"/>
        </a:xfrm>
        <a:prstGeom prst="roundRect">
          <a:avLst/>
        </a:prstGeom>
        <a:solidFill>
          <a:schemeClr val="accent6">
            <a:shade val="50000"/>
            <a:hueOff val="-20389"/>
            <a:satOff val="11107"/>
            <a:lumOff val="203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美國國家海洋暨大氣總署</a:t>
          </a:r>
          <a:br>
            <a:rPr lang="en-US" altLang="zh-TW" sz="19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sz="19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National Oceanic and Atmospheric Administration</a:t>
          </a:r>
          <a:endParaRPr lang="zh-TW" altLang="en-US" sz="1900" b="1" kern="1200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918" y="3050702"/>
        <a:ext cx="6583209" cy="922744"/>
      </dsp:txXfrm>
    </dsp:sp>
    <dsp:sp modelId="{EF2251E7-9117-4115-9381-1DE06C1CF852}">
      <dsp:nvSpPr>
        <dsp:cNvPr id="0" name=""/>
        <dsp:cNvSpPr/>
      </dsp:nvSpPr>
      <dsp:spPr>
        <a:xfrm>
          <a:off x="0" y="4023364"/>
          <a:ext cx="6683045" cy="442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187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SzPct val="150000"/>
            <a:buFontTx/>
            <a:buBlip>
              <a:blip xmlns:r="http://schemas.openxmlformats.org/officeDocument/2006/relationships" r:embed="rId1"/>
            </a:buBlip>
          </a:pPr>
          <a:r>
            <a:rPr lang="en-US" altLang="en-US" sz="1800" b="1" kern="120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https://www.noaa.gov/</a:t>
          </a:r>
          <a:endParaRPr lang="zh-TW" altLang="en-US" sz="1800" b="1" kern="1200" dirty="0">
            <a:solidFill>
              <a:schemeClr val="accent3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0" y="4023364"/>
        <a:ext cx="6683045" cy="442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FA2F6B7-A365-3966-B8BD-C82DF3F18D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0DD9881-346F-D971-E832-A7EAFBAAD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EB78C-C201-4601-9DE8-91E92604988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4C28461-210F-ACDA-8E8F-05F069BD75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18C1B1-9F1E-AC76-DB48-035ACA58DF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05F5E-9298-4B69-BA75-6576B8862F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315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02:14:12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軟正黑體" panose="020B0604030504040204" pitchFamily="34" charset="-120"/>
              </a:defRPr>
            </a:lvl1pPr>
          </a:lstStyle>
          <a:p>
            <a:fld id="{5491EEC8-33F7-4FA1-97C7-9C56E0FD97DC}" type="datetimeFigureOut">
              <a:rPr lang="zh-TW" altLang="en-US" smtClean="0"/>
              <a:pPr/>
              <a:t>2023/5/3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軟正黑體" panose="020B0604030504040204" pitchFamily="34" charset="-120"/>
              </a:defRPr>
            </a:lvl1pPr>
          </a:lstStyle>
          <a:p>
            <a:fld id="{880B76BF-7C76-4F21-A97C-8AC50AE4154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95410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localhost:8085/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458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0562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7222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768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2597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3151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9141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1976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630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1118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航班資料整理</a:t>
            </a:r>
            <a:r>
              <a:rPr lang="en-US" altLang="zh-TW" dirty="0"/>
              <a:t>-&gt;</a:t>
            </a:r>
            <a:r>
              <a:rPr lang="zh-TW" altLang="en-US" dirty="0"/>
              <a:t>資料整理</a:t>
            </a:r>
            <a:endParaRPr lang="en-US" altLang="zh-TW" dirty="0"/>
          </a:p>
          <a:p>
            <a:r>
              <a:rPr lang="en-US" altLang="zh-TW" dirty="0"/>
              <a:t>#</a:t>
            </a:r>
            <a:r>
              <a:rPr lang="zh-TW" altLang="en-US" dirty="0"/>
              <a:t>官方</a:t>
            </a:r>
            <a:r>
              <a:rPr lang="en-US" altLang="zh-TW" dirty="0"/>
              <a:t>document</a:t>
            </a:r>
          </a:p>
          <a:p>
            <a:r>
              <a:rPr lang="en-US" altLang="zh-TW" dirty="0"/>
              <a:t>#</a:t>
            </a:r>
            <a:r>
              <a:rPr lang="zh-TW" altLang="en-US" dirty="0"/>
              <a:t>每小時天氣資料</a:t>
            </a:r>
            <a:r>
              <a:rPr lang="en-US" altLang="zh-TW" dirty="0"/>
              <a:t>=&gt;</a:t>
            </a:r>
            <a:r>
              <a:rPr lang="zh-TW" altLang="en-US" dirty="0"/>
              <a:t>特徵擷取每小時更新的天氣資料，因每小時的紀錄狀況會比每月、年來的精確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897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5025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時區轉換</a:t>
            </a:r>
            <a:r>
              <a:rPr lang="en-US" altLang="zh-TW" dirty="0"/>
              <a:t>CSV</a:t>
            </a:r>
            <a:r>
              <a:rPr lang="zh-TW" altLang="en-US" dirty="0"/>
              <a:t>圖片有擋到</a:t>
            </a:r>
            <a:endParaRPr lang="en-US" altLang="zh-TW" dirty="0"/>
          </a:p>
          <a:p>
            <a:r>
              <a:rPr lang="en-US" altLang="zh-TW" dirty="0"/>
              <a:t>#</a:t>
            </a:r>
            <a:r>
              <a:rPr lang="zh-TW" altLang="en-US" dirty="0"/>
              <a:t>實際年月推算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569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9184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擷取圖片刪除、字體放大</a:t>
            </a:r>
            <a:endParaRPr lang="en-US" altLang="zh-TW" dirty="0"/>
          </a:p>
          <a:p>
            <a:r>
              <a:rPr lang="en-US" altLang="zh-TW" dirty="0"/>
              <a:t>#</a:t>
            </a:r>
            <a:r>
              <a:rPr lang="zh-TW" altLang="en-US" dirty="0"/>
              <a:t>總計</a:t>
            </a:r>
            <a:r>
              <a:rPr lang="en-US" altLang="zh-TW" dirty="0" err="1"/>
              <a:t>datasetshape</a:t>
            </a:r>
            <a:r>
              <a:rPr lang="en-US" altLang="zh-TW" dirty="0"/>
              <a:t>()</a:t>
            </a:r>
            <a:r>
              <a:rPr lang="zh-TW" altLang="en-US" dirty="0"/>
              <a:t>加新的投影片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641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739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地理尺度</a:t>
            </a:r>
            <a:r>
              <a:rPr lang="en-US" altLang="zh-TW" dirty="0"/>
              <a:t>-</a:t>
            </a:r>
          </a:p>
          <a:p>
            <a:r>
              <a:rPr lang="zh-TW" altLang="en-US" dirty="0"/>
              <a:t>美國地圖秀出來，讓觀眾進入狀況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左圖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我們的發現</a:t>
            </a:r>
            <a:r>
              <a:rPr lang="en-US" altLang="zh-TW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程度差距蠻大的，可以明顯看出，主要的航班都在</a:t>
            </a:r>
            <a:r>
              <a:rPr lang="en-US" altLang="zh-TW" b="0" dirty="0"/>
              <a:t>CA</a:t>
            </a:r>
            <a:r>
              <a:rPr lang="zh-TW" altLang="en-US" b="0" dirty="0"/>
              <a:t> </a:t>
            </a:r>
            <a:r>
              <a:rPr lang="en-US" altLang="zh-TW" b="0" dirty="0"/>
              <a:t>TX</a:t>
            </a:r>
            <a:r>
              <a:rPr lang="zh-TW" altLang="en-US" b="0" dirty="0"/>
              <a:t> </a:t>
            </a:r>
            <a:r>
              <a:rPr lang="en-US" altLang="zh-TW" b="0" dirty="0"/>
              <a:t>FL</a:t>
            </a:r>
            <a:r>
              <a:rPr lang="zh-TW" altLang="en-US" b="0" dirty="0"/>
              <a:t> </a:t>
            </a:r>
            <a:r>
              <a:rPr lang="en-US" altLang="zh-TW" b="0" dirty="0"/>
              <a:t>IL</a:t>
            </a:r>
            <a:r>
              <a:rPr lang="zh-TW" altLang="en-US" b="0" dirty="0"/>
              <a:t> </a:t>
            </a:r>
            <a:r>
              <a:rPr lang="en-US" altLang="zh-TW" b="0" dirty="0"/>
              <a:t>GA</a:t>
            </a:r>
            <a:r>
              <a:rPr lang="zh-TW" altLang="en-US" b="0" dirty="0"/>
              <a:t>降落</a:t>
            </a:r>
            <a:endParaRPr lang="en-US" altLang="zh-TW" b="0" dirty="0"/>
          </a:p>
          <a:p>
            <a:r>
              <a:rPr lang="zh-TW" altLang="en-US" b="1" dirty="0"/>
              <a:t>要告訴聽眾的結論</a:t>
            </a:r>
            <a:r>
              <a:rPr lang="en-US" altLang="zh-TW" b="1" dirty="0"/>
              <a:t>:</a:t>
            </a:r>
            <a:br>
              <a:rPr lang="en-US" altLang="zh-TW" dirty="0"/>
            </a:br>
            <a:r>
              <a:rPr lang="en-US" altLang="zh-TW" dirty="0"/>
              <a:t>1. </a:t>
            </a:r>
            <a:r>
              <a:rPr lang="zh-TW" altLang="en-US" dirty="0"/>
              <a:t>美國國內航班主要都是在這幾個大州之間營運，或是在同一州內密集的往來，顯示出美國國內航班以密集、短航程、通勤為主要的需求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右圖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我們的發現</a:t>
            </a:r>
            <a:r>
              <a:rPr lang="en-US" altLang="zh-TW" b="1" dirty="0"/>
              <a:t>:</a:t>
            </a:r>
            <a:r>
              <a:rPr lang="zh-TW" altLang="en-US" b="0" dirty="0"/>
              <a:t> </a:t>
            </a:r>
            <a:endParaRPr lang="en-US" altLang="zh-TW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/>
              <a:t>1. </a:t>
            </a:r>
            <a:r>
              <a:rPr lang="zh-TW" altLang="en-US" b="0" dirty="0"/>
              <a:t>右邊</a:t>
            </a:r>
            <a:r>
              <a:rPr lang="en-US" altLang="zh-TW" b="0" dirty="0"/>
              <a:t>:</a:t>
            </a:r>
            <a:r>
              <a:rPr lang="zh-TW" altLang="en-US" b="0" dirty="0"/>
              <a:t> 延誤率大概落在 </a:t>
            </a:r>
            <a:r>
              <a:rPr lang="en-US" altLang="zh-TW" b="0" dirty="0"/>
              <a:t>0.13~0.17</a:t>
            </a:r>
            <a:r>
              <a:rPr lang="zh-TW" altLang="en-US" b="0" dirty="0"/>
              <a:t>之間 算蠻高的 以</a:t>
            </a:r>
            <a:r>
              <a:rPr lang="en-US" altLang="zh-TW" b="0" dirty="0"/>
              <a:t>2</a:t>
            </a:r>
            <a:r>
              <a:rPr lang="zh-TW" altLang="en-US" b="0" dirty="0"/>
              <a:t>成來記 </a:t>
            </a:r>
            <a:endParaRPr lang="en-US" altLang="zh-TW" b="0" dirty="0"/>
          </a:p>
          <a:p>
            <a:r>
              <a:rPr lang="zh-TW" altLang="en-US" b="1" dirty="0"/>
              <a:t>要告訴聽眾的結論</a:t>
            </a:r>
            <a:r>
              <a:rPr lang="en-US" altLang="zh-TW" b="1" dirty="0"/>
              <a:t>:</a:t>
            </a:r>
            <a:br>
              <a:rPr lang="en-US" altLang="zh-TW" dirty="0"/>
            </a:br>
            <a:r>
              <a:rPr lang="en-US" altLang="zh-TW" dirty="0"/>
              <a:t>1. </a:t>
            </a:r>
            <a:r>
              <a:rPr lang="zh-TW" altLang="en-US" dirty="0"/>
              <a:t>航班量多的州，誤點不一定高， 還是可能取決於機場的營運模式、當地的天氣狀況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可以看到幾個極端，</a:t>
            </a:r>
            <a:r>
              <a:rPr lang="en-US" altLang="zh-TW" dirty="0"/>
              <a:t>WA</a:t>
            </a:r>
            <a:r>
              <a:rPr lang="zh-TW" altLang="en-US" dirty="0"/>
              <a:t>華盛頓州，不論起飛、降落，都很高，我們推測是因為天氣因素 多霧 多雨的天氣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/>
              <a:t>銜接下一頁的</a:t>
            </a:r>
            <a:r>
              <a:rPr lang="en-US" altLang="zh-TW" b="1" dirty="0"/>
              <a:t>【key word】: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我們在以</a:t>
            </a:r>
            <a:r>
              <a:rPr lang="en-US" altLang="zh-TW" dirty="0"/>
              <a:t>【</a:t>
            </a:r>
            <a:r>
              <a:rPr lang="zh-TW" altLang="en-US" dirty="0"/>
              <a:t>起飛州誤點率</a:t>
            </a:r>
            <a:r>
              <a:rPr lang="en-US" altLang="zh-TW" dirty="0"/>
              <a:t>】</a:t>
            </a:r>
            <a:r>
              <a:rPr lang="zh-TW" altLang="en-US" dirty="0"/>
              <a:t>、</a:t>
            </a:r>
            <a:r>
              <a:rPr lang="en-US" altLang="zh-TW" dirty="0"/>
              <a:t>【</a:t>
            </a:r>
            <a:r>
              <a:rPr lang="zh-TW" altLang="en-US" dirty="0"/>
              <a:t>降落州誤點率</a:t>
            </a:r>
            <a:r>
              <a:rPr lang="en-US" altLang="zh-TW" dirty="0"/>
              <a:t>】</a:t>
            </a:r>
            <a:r>
              <a:rPr lang="zh-TW" altLang="en-US" dirty="0"/>
              <a:t>的圖面做結論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GA</a:t>
            </a:r>
            <a:r>
              <a:rPr lang="zh-TW" altLang="en-US" dirty="0"/>
              <a:t>很低可以先賣個關子 銜接機場的</a:t>
            </a:r>
            <a:r>
              <a:rPr lang="en-US" altLang="zh-TW" dirty="0"/>
              <a:t>ATL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4043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地理尺度</a:t>
            </a:r>
            <a:r>
              <a:rPr lang="en-US" altLang="zh-TW" dirty="0"/>
              <a:t>-</a:t>
            </a:r>
          </a:p>
          <a:p>
            <a:r>
              <a:rPr lang="zh-TW" altLang="en-US" dirty="0"/>
              <a:t>美國地圖秀出來，讓觀眾進入狀況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左圖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我們的發現</a:t>
            </a:r>
            <a:r>
              <a:rPr lang="en-US" altLang="zh-TW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程度差距蠻大的，可以明顯看出，主要的航班都在</a:t>
            </a:r>
            <a:r>
              <a:rPr lang="en-US" altLang="zh-TW" b="0" dirty="0"/>
              <a:t>CA</a:t>
            </a:r>
            <a:r>
              <a:rPr lang="zh-TW" altLang="en-US" b="0" dirty="0"/>
              <a:t> </a:t>
            </a:r>
            <a:r>
              <a:rPr lang="en-US" altLang="zh-TW" b="0" dirty="0"/>
              <a:t>TX</a:t>
            </a:r>
            <a:r>
              <a:rPr lang="zh-TW" altLang="en-US" b="0" dirty="0"/>
              <a:t> </a:t>
            </a:r>
            <a:r>
              <a:rPr lang="en-US" altLang="zh-TW" b="0" dirty="0"/>
              <a:t>FL</a:t>
            </a:r>
            <a:r>
              <a:rPr lang="zh-TW" altLang="en-US" b="0" dirty="0"/>
              <a:t> </a:t>
            </a:r>
            <a:r>
              <a:rPr lang="en-US" altLang="zh-TW" b="0" dirty="0"/>
              <a:t>IL</a:t>
            </a:r>
            <a:r>
              <a:rPr lang="zh-TW" altLang="en-US" b="0" dirty="0"/>
              <a:t> </a:t>
            </a:r>
            <a:r>
              <a:rPr lang="en-US" altLang="zh-TW" b="0" dirty="0"/>
              <a:t>GA</a:t>
            </a:r>
            <a:r>
              <a:rPr lang="zh-TW" altLang="en-US" b="0" dirty="0"/>
              <a:t>降落</a:t>
            </a:r>
            <a:endParaRPr lang="en-US" altLang="zh-TW" b="0" dirty="0"/>
          </a:p>
          <a:p>
            <a:r>
              <a:rPr lang="zh-TW" altLang="en-US" b="1" dirty="0"/>
              <a:t>要告訴聽眾的結論</a:t>
            </a:r>
            <a:r>
              <a:rPr lang="en-US" altLang="zh-TW" b="1" dirty="0"/>
              <a:t>:</a:t>
            </a:r>
            <a:br>
              <a:rPr lang="en-US" altLang="zh-TW" dirty="0"/>
            </a:br>
            <a:r>
              <a:rPr lang="en-US" altLang="zh-TW" dirty="0"/>
              <a:t>1. </a:t>
            </a:r>
            <a:r>
              <a:rPr lang="zh-TW" altLang="en-US" dirty="0"/>
              <a:t>美國國內航班主要都是在這幾個大州之間營運，或是在同一州內密集的往來，顯示出美國國內航班以密集、短航程、通勤為主要的需求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右圖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我們的發現</a:t>
            </a:r>
            <a:r>
              <a:rPr lang="en-US" altLang="zh-TW" b="1" dirty="0"/>
              <a:t>:</a:t>
            </a:r>
            <a:r>
              <a:rPr lang="zh-TW" altLang="en-US" b="0" dirty="0"/>
              <a:t> </a:t>
            </a:r>
            <a:endParaRPr lang="en-US" altLang="zh-TW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/>
              <a:t>1. </a:t>
            </a:r>
            <a:r>
              <a:rPr lang="zh-TW" altLang="en-US" b="0" dirty="0"/>
              <a:t>右邊</a:t>
            </a:r>
            <a:r>
              <a:rPr lang="en-US" altLang="zh-TW" b="0" dirty="0"/>
              <a:t>:</a:t>
            </a:r>
            <a:r>
              <a:rPr lang="zh-TW" altLang="en-US" b="0" dirty="0"/>
              <a:t> 延誤率大概落在 </a:t>
            </a:r>
            <a:r>
              <a:rPr lang="en-US" altLang="zh-TW" b="0" dirty="0"/>
              <a:t>0.13~0.17</a:t>
            </a:r>
            <a:r>
              <a:rPr lang="zh-TW" altLang="en-US" b="0" dirty="0"/>
              <a:t>之間 算蠻高的 以</a:t>
            </a:r>
            <a:r>
              <a:rPr lang="en-US" altLang="zh-TW" b="0" dirty="0"/>
              <a:t>2</a:t>
            </a:r>
            <a:r>
              <a:rPr lang="zh-TW" altLang="en-US" b="0" dirty="0"/>
              <a:t>成來記 </a:t>
            </a:r>
            <a:endParaRPr lang="en-US" altLang="zh-TW" b="0" dirty="0"/>
          </a:p>
          <a:p>
            <a:r>
              <a:rPr lang="zh-TW" altLang="en-US" b="1" dirty="0"/>
              <a:t>要告訴聽眾的結論</a:t>
            </a:r>
            <a:r>
              <a:rPr lang="en-US" altLang="zh-TW" b="1" dirty="0"/>
              <a:t>:</a:t>
            </a:r>
            <a:br>
              <a:rPr lang="en-US" altLang="zh-TW" dirty="0"/>
            </a:br>
            <a:r>
              <a:rPr lang="en-US" altLang="zh-TW" dirty="0"/>
              <a:t>1. </a:t>
            </a:r>
            <a:r>
              <a:rPr lang="zh-TW" altLang="en-US" dirty="0"/>
              <a:t>航班量多的州，誤點不一定高， 還是可能取決於機場的營運模式、當地的天氣狀況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可以看到幾個極端，</a:t>
            </a:r>
            <a:r>
              <a:rPr lang="en-US" altLang="zh-TW" dirty="0"/>
              <a:t>WA</a:t>
            </a:r>
            <a:r>
              <a:rPr lang="zh-TW" altLang="en-US" dirty="0"/>
              <a:t>華盛頓州，不論起飛、降落，都很高，我們推測是因為天氣因素 多霧 多雨的天氣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/>
              <a:t>銜接下一頁的</a:t>
            </a:r>
            <a:r>
              <a:rPr lang="en-US" altLang="zh-TW" b="1" dirty="0"/>
              <a:t>【key word】: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我們在以</a:t>
            </a:r>
            <a:r>
              <a:rPr lang="en-US" altLang="zh-TW" dirty="0"/>
              <a:t>【</a:t>
            </a:r>
            <a:r>
              <a:rPr lang="zh-TW" altLang="en-US" dirty="0"/>
              <a:t>起飛州誤點率</a:t>
            </a:r>
            <a:r>
              <a:rPr lang="en-US" altLang="zh-TW" dirty="0"/>
              <a:t>】</a:t>
            </a:r>
            <a:r>
              <a:rPr lang="zh-TW" altLang="en-US" dirty="0"/>
              <a:t>、</a:t>
            </a:r>
            <a:r>
              <a:rPr lang="en-US" altLang="zh-TW" dirty="0"/>
              <a:t>【</a:t>
            </a:r>
            <a:r>
              <a:rPr lang="zh-TW" altLang="en-US" dirty="0"/>
              <a:t>降落州誤點率</a:t>
            </a:r>
            <a:r>
              <a:rPr lang="en-US" altLang="zh-TW" dirty="0"/>
              <a:t>】</a:t>
            </a:r>
            <a:r>
              <a:rPr lang="zh-TW" altLang="en-US" dirty="0"/>
              <a:t>的圖面做結論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GA</a:t>
            </a:r>
            <a:r>
              <a:rPr lang="zh-TW" altLang="en-US" dirty="0"/>
              <a:t>很低可以先賣個關子 銜接機場的</a:t>
            </a:r>
            <a:r>
              <a:rPr lang="en-US" altLang="zh-TW" dirty="0"/>
              <a:t>ATL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8465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dirty="0"/>
              <a:t>(</a:t>
            </a:r>
            <a:r>
              <a:rPr lang="zh-TW" altLang="en-US" sz="1200" b="0" dirty="0"/>
              <a:t>左圖</a:t>
            </a:r>
            <a:r>
              <a:rPr lang="en-US" altLang="zh-TW" sz="1200" b="0" dirty="0"/>
              <a:t>)</a:t>
            </a:r>
          </a:p>
          <a:p>
            <a:r>
              <a:rPr lang="zh-TW" altLang="en-US" sz="1200" b="1" dirty="0"/>
              <a:t>我們的發現</a:t>
            </a:r>
            <a:r>
              <a:rPr lang="en-US" altLang="zh-TW" sz="1200" b="1" dirty="0"/>
              <a:t>:</a:t>
            </a:r>
            <a:r>
              <a:rPr lang="zh-TW" altLang="en-US" sz="1200" b="0" dirty="0"/>
              <a:t> </a:t>
            </a:r>
            <a:endParaRPr lang="en-US" altLang="zh-TW" sz="1200" b="0" dirty="0"/>
          </a:p>
          <a:p>
            <a:r>
              <a:rPr lang="zh-TW" altLang="en-US" sz="1200" b="1" dirty="0"/>
              <a:t>要告訴聽眾的結論</a:t>
            </a:r>
            <a:r>
              <a:rPr lang="en-US" altLang="zh-TW" sz="1200" b="1" dirty="0"/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航班量多，不一定誤點率高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200" b="0" dirty="0"/>
              <a:t>延誤率的因素比較多樣，可能原因有機場、航空公司、當地天氣狀況等等，後續將一一從這些角度了解</a:t>
            </a:r>
            <a:endParaRPr lang="en-US" altLang="zh-TW" sz="1200" b="0" dirty="0"/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(</a:t>
            </a:r>
            <a:r>
              <a:rPr lang="zh-TW" altLang="en-US" sz="1200" dirty="0"/>
              <a:t>右圖</a:t>
            </a:r>
            <a:r>
              <a:rPr lang="en-US" altLang="zh-TW" sz="1200" dirty="0"/>
              <a:t>)</a:t>
            </a:r>
          </a:p>
          <a:p>
            <a:r>
              <a:rPr lang="zh-TW" altLang="en-US" sz="1200" b="1" dirty="0"/>
              <a:t>我們的發現</a:t>
            </a:r>
            <a:r>
              <a:rPr lang="en-US" altLang="zh-TW" sz="1200" b="1" dirty="0"/>
              <a:t>:</a:t>
            </a:r>
            <a:endParaRPr lang="en-US" altLang="zh-TW" sz="1200" b="0" dirty="0"/>
          </a:p>
          <a:p>
            <a:r>
              <a:rPr lang="en-US" altLang="zh-TW" sz="1200" b="0" dirty="0"/>
              <a:t>1. </a:t>
            </a:r>
            <a:r>
              <a:rPr lang="zh-TW" altLang="en-US" sz="1200" b="0" dirty="0"/>
              <a:t>誤點率與航班量沒有直接關係，繁忙的機場，誤點率不一定比較高</a:t>
            </a:r>
            <a:endParaRPr lang="en-US" altLang="zh-TW" sz="1200" b="1" dirty="0"/>
          </a:p>
          <a:p>
            <a:r>
              <a:rPr lang="zh-TW" altLang="en-US" sz="1200" b="1" dirty="0"/>
              <a:t>要告訴聽眾的結論</a:t>
            </a:r>
            <a:r>
              <a:rPr lang="en-US" altLang="zh-TW" sz="1200" b="1" dirty="0"/>
              <a:t>:</a:t>
            </a:r>
            <a:br>
              <a:rPr lang="en-US" altLang="zh-TW" sz="1200" dirty="0"/>
            </a:br>
            <a:r>
              <a:rPr lang="en-US" altLang="zh-TW" sz="1200" dirty="0"/>
              <a:t>1. </a:t>
            </a:r>
            <a:r>
              <a:rPr lang="zh-TW" altLang="en-US" sz="1200" dirty="0"/>
              <a:t>尤其是全球</a:t>
            </a:r>
            <a:r>
              <a:rPr lang="zh-TW" altLang="en-US" sz="12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旅客吞吐量</a:t>
            </a:r>
            <a:r>
              <a:rPr lang="zh-TW" altLang="en-US" sz="1200" dirty="0"/>
              <a:t>最大的機場 </a:t>
            </a:r>
            <a:r>
              <a:rPr lang="en-US" altLang="zh-TW" sz="1200" dirty="0"/>
              <a:t>ATL</a:t>
            </a:r>
            <a:r>
              <a:rPr lang="zh-TW" altLang="en-US" sz="1200" dirty="0"/>
              <a:t> 亞特蘭大機場</a:t>
            </a:r>
            <a:r>
              <a:rPr lang="en-US" altLang="zh-TW" sz="1200" dirty="0"/>
              <a:t>(</a:t>
            </a:r>
            <a:r>
              <a:rPr lang="zh-TW" altLang="en-US" sz="1200" dirty="0"/>
              <a:t>雖然多，但是主要為國內旅客</a:t>
            </a:r>
            <a:r>
              <a:rPr lang="en-US" altLang="zh-TW" sz="1200" dirty="0"/>
              <a:t>)</a:t>
            </a:r>
            <a:r>
              <a:rPr lang="zh-TW" altLang="en-US" sz="1200" dirty="0"/>
              <a:t>，在疫情前的</a:t>
            </a:r>
            <a:r>
              <a:rPr lang="en-US" altLang="zh-TW" sz="1200" dirty="0"/>
              <a:t>2022</a:t>
            </a:r>
            <a:r>
              <a:rPr lang="zh-TW" altLang="en-US" sz="1200" dirty="0"/>
              <a:t>年</a:t>
            </a:r>
            <a:r>
              <a:rPr lang="zh-TW" altLang="en-US" sz="1200" b="0" i="0" dirty="0">
                <a:solidFill>
                  <a:srgbClr val="232A31"/>
                </a:solidFill>
                <a:effectLst/>
                <a:latin typeface="YahooSans VF"/>
              </a:rPr>
              <a:t>華爾街日報</a:t>
            </a:r>
            <a:r>
              <a:rPr lang="en-US" altLang="zh-TW" sz="1200" b="0" i="0" dirty="0">
                <a:solidFill>
                  <a:srgbClr val="232A31"/>
                </a:solidFill>
                <a:effectLst/>
                <a:latin typeface="YahooSans VF"/>
              </a:rPr>
              <a:t>”</a:t>
            </a:r>
            <a:r>
              <a:rPr lang="zh-TW" altLang="en-US" sz="1200" b="0" i="0" dirty="0">
                <a:solidFill>
                  <a:srgbClr val="5E5E5E"/>
                </a:solidFill>
                <a:effectLst/>
                <a:latin typeface="-apple-system"/>
              </a:rPr>
              <a:t>全美最佳大型機場</a:t>
            </a:r>
            <a:r>
              <a:rPr lang="zh-TW" altLang="en-US" sz="1200" b="0" i="0" dirty="0">
                <a:solidFill>
                  <a:srgbClr val="232A31"/>
                </a:solidFill>
                <a:effectLst/>
                <a:latin typeface="YahooSans VF"/>
              </a:rPr>
              <a:t>排行</a:t>
            </a:r>
            <a:r>
              <a:rPr lang="en-US" altLang="zh-TW" sz="1200" b="0" i="0" dirty="0">
                <a:solidFill>
                  <a:srgbClr val="232A31"/>
                </a:solidFill>
                <a:effectLst/>
                <a:latin typeface="YahooSans VF"/>
              </a:rPr>
              <a:t>”</a:t>
            </a:r>
            <a:r>
              <a:rPr lang="zh-TW" altLang="en-US" sz="1200" b="0" i="0" dirty="0">
                <a:solidFill>
                  <a:srgbClr val="232A31"/>
                </a:solidFill>
                <a:effectLst/>
                <a:latin typeface="YahooSans VF"/>
              </a:rPr>
              <a:t>中，位居第二</a:t>
            </a:r>
            <a:endParaRPr lang="en-US" altLang="zh-TW" sz="1200" b="0" i="0" dirty="0">
              <a:solidFill>
                <a:srgbClr val="232A31"/>
              </a:solidFill>
              <a:effectLst/>
              <a:latin typeface="YahooSans VF"/>
            </a:endParaRPr>
          </a:p>
          <a:p>
            <a:r>
              <a:rPr lang="en-US" altLang="zh-TW" sz="1200" b="0" i="0" dirty="0">
                <a:solidFill>
                  <a:srgbClr val="232A31"/>
                </a:solidFill>
                <a:effectLst/>
                <a:latin typeface="YahooSans VF"/>
              </a:rPr>
              <a:t>2. </a:t>
            </a:r>
            <a:r>
              <a:rPr lang="zh-TW" altLang="en-US" sz="1200" b="0" i="0" dirty="0">
                <a:solidFill>
                  <a:srgbClr val="232A31"/>
                </a:solidFill>
                <a:effectLst/>
                <a:latin typeface="YahooSans VF"/>
              </a:rPr>
              <a:t>位於</a:t>
            </a:r>
            <a:r>
              <a:rPr lang="en-US" altLang="zh-TW" sz="1200" b="0" i="0" dirty="0">
                <a:solidFill>
                  <a:srgbClr val="232A31"/>
                </a:solidFill>
                <a:effectLst/>
                <a:latin typeface="YahooSans VF"/>
              </a:rPr>
              <a:t>TX</a:t>
            </a:r>
            <a:r>
              <a:rPr lang="zh-TW" altLang="en-US" sz="1200" b="0" i="0" dirty="0">
                <a:solidFill>
                  <a:srgbClr val="232A31"/>
                </a:solidFill>
                <a:effectLst/>
                <a:latin typeface="YahooSans VF"/>
              </a:rPr>
              <a:t>的</a:t>
            </a:r>
            <a:r>
              <a:rPr lang="en-US" altLang="zh-TW" sz="1200" b="0" i="0" dirty="0">
                <a:solidFill>
                  <a:srgbClr val="232A31"/>
                </a:solidFill>
                <a:effectLst/>
                <a:latin typeface="YahooSans VF"/>
              </a:rPr>
              <a:t>DFW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Lucida Grande"/>
              </a:rPr>
              <a:t>達拉斯沃斯堡國際機場，則是因為做為南部最大樞紐的國際機場，擁有很多的海外班機在此降落，同時也肩負南部最大貨運機場，所需乘載的空域流量十分可觀，對航管來說是一大挑戰</a:t>
            </a:r>
            <a:endParaRPr lang="en-US" altLang="zh-TW" sz="1200" b="0" i="0" dirty="0">
              <a:solidFill>
                <a:srgbClr val="333333"/>
              </a:solidFill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3. </a:t>
            </a:r>
            <a:r>
              <a:rPr lang="zh-TW" altLang="en-US" sz="1200" dirty="0"/>
              <a:t>好機場與壞機場的差異頗大的，可以給機場一個很好的評比，藉由以上提及的各項指標，好機場是大家學習的對象，壞機場則是大家改善的警惕</a:t>
            </a:r>
            <a:endParaRPr lang="en-US" altLang="zh-TW" sz="1200" dirty="0"/>
          </a:p>
          <a:p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/>
              <a:t>銜接下一頁的</a:t>
            </a:r>
            <a:r>
              <a:rPr lang="en-US" altLang="zh-TW" sz="1200" b="1" dirty="0"/>
              <a:t>【key word】: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換下一個角度來看，</a:t>
            </a:r>
            <a:r>
              <a:rPr lang="en-US" altLang="zh-TW" sz="1200" dirty="0"/>
              <a:t>”</a:t>
            </a:r>
            <a:r>
              <a:rPr lang="zh-TW" altLang="en-US" sz="1200" dirty="0"/>
              <a:t>航空公司</a:t>
            </a:r>
            <a:r>
              <a:rPr lang="en-US" altLang="zh-TW" sz="1200" dirty="0"/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航班量與誤點率沒有高相關、有高有低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5E5E5E"/>
                </a:solidFill>
                <a:effectLst/>
                <a:latin typeface="-apple-system"/>
              </a:rPr>
              <a:t>華爾街日報</a:t>
            </a:r>
            <a:r>
              <a:rPr lang="en-US" altLang="zh-TW" sz="1200" b="0" i="0" dirty="0">
                <a:solidFill>
                  <a:srgbClr val="5E5E5E"/>
                </a:solidFill>
                <a:effectLst/>
                <a:latin typeface="-apple-system"/>
              </a:rPr>
              <a:t>2022</a:t>
            </a:r>
            <a:r>
              <a:rPr lang="zh-TW" altLang="en-US" sz="1200" b="0" i="0" dirty="0">
                <a:solidFill>
                  <a:srgbClr val="5E5E5E"/>
                </a:solidFill>
                <a:effectLst/>
                <a:latin typeface="-apple-system"/>
              </a:rPr>
              <a:t>年度全美最佳大型機場 </a:t>
            </a:r>
            <a:r>
              <a:rPr lang="en-US" altLang="zh-TW" sz="1200" b="0" i="0" dirty="0">
                <a:solidFill>
                  <a:srgbClr val="5E5E5E"/>
                </a:solidFill>
                <a:effectLst/>
                <a:latin typeface="-apple-system"/>
              </a:rPr>
              <a:t>1.SFO 2.ATL 6.LAX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0452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我們的發現</a:t>
            </a:r>
            <a:r>
              <a:rPr lang="en-US" altLang="zh-TW" b="1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b="1" dirty="0"/>
              <a:t>從統計分析的角度來看，在提早的區間下，有一定程度的相關性，但從整體母體來看，不太顯著，對機器學習的模型來說可能不是特別顯著的特徵值。</a:t>
            </a:r>
            <a:endParaRPr lang="en-US" altLang="zh-TW" b="1" dirty="0"/>
          </a:p>
          <a:p>
            <a:pPr marL="228600" indent="-228600">
              <a:buAutoNum type="arabicPeriod"/>
            </a:pPr>
            <a:r>
              <a:rPr lang="zh-TW" altLang="en-US" b="1" dirty="0"/>
              <a:t>降雪量在超過暴雪等級時有比較高的影響，整體抵達時間會往後推。降水量涉及舜時暴雨、大雷雨</a:t>
            </a:r>
            <a:r>
              <a:rPr lang="en-US" altLang="zh-TW" b="1" dirty="0"/>
              <a:t>(</a:t>
            </a:r>
            <a:r>
              <a:rPr lang="zh-TW" altLang="en-US" b="1" dirty="0"/>
              <a:t>雷擊</a:t>
            </a:r>
            <a:r>
              <a:rPr lang="en-US" altLang="zh-TW" b="1" dirty="0"/>
              <a:t>)</a:t>
            </a:r>
            <a:r>
              <a:rPr lang="zh-TW" altLang="en-US" b="1" dirty="0"/>
              <a:t>，也是隨著與量的增加有高相關性會讓抵達時間往後推，飛機要稍等雲系變化到適合程度再降落。</a:t>
            </a:r>
            <a:endParaRPr lang="en-US" altLang="zh-TW" b="1" dirty="0"/>
          </a:p>
          <a:p>
            <a:pPr marL="228600" indent="-228600">
              <a:buAutoNum type="arabicPeriod"/>
            </a:pPr>
            <a:r>
              <a:rPr lang="zh-TW" altLang="en-US" b="1" dirty="0"/>
              <a:t>風速基本上在一定範圍內不太影響，但風速增加時，測風向量容易變大，對飛機來說比較有影響，會危險，所以也是要等。</a:t>
            </a:r>
            <a:endParaRPr lang="en-US" altLang="zh-TW" b="1" dirty="0"/>
          </a:p>
          <a:p>
            <a:pPr marL="228600" indent="-228600">
              <a:buAutoNum type="arabicPeriod"/>
            </a:pPr>
            <a:r>
              <a:rPr lang="zh-TW" altLang="en-US" b="1" dirty="0"/>
              <a:t>能見度因為現在科技幫忙，可以部分借助儀器設施，但仍然有需要飛行員辨識跑道位置的需求，因此雖然相關性不高，但仍然有一點點趨勢。</a:t>
            </a:r>
            <a:endParaRPr lang="en-US" altLang="zh-TW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 </a:t>
            </a:r>
            <a:endParaRPr lang="en-US" altLang="zh-TW" b="1" dirty="0"/>
          </a:p>
          <a:p>
            <a:r>
              <a:rPr lang="zh-TW" altLang="en-US" b="1" dirty="0"/>
              <a:t>要告訴聽眾的結論</a:t>
            </a:r>
            <a:r>
              <a:rPr lang="en-US" altLang="zh-TW" b="1" dirty="0"/>
              <a:t>:</a:t>
            </a:r>
            <a:br>
              <a:rPr lang="en-US" altLang="zh-TW" dirty="0"/>
            </a:br>
            <a:r>
              <a:rPr lang="en-US" altLang="zh-TW" dirty="0"/>
              <a:t>1. </a:t>
            </a:r>
            <a:r>
              <a:rPr lang="zh-TW" altLang="en-US" dirty="0"/>
              <a:t>有關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無關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/>
              <a:t>銜接下一頁的</a:t>
            </a:r>
            <a:r>
              <a:rPr lang="en-US" altLang="zh-TW" b="1" dirty="0"/>
              <a:t>【key word】: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/>
              <a:t>總上介紹，下面部分將予以總結。</a:t>
            </a:r>
            <a:endParaRPr lang="en-US" altLang="zh-TW" b="1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2954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我們的發現</a:t>
            </a:r>
            <a:r>
              <a:rPr lang="en-US" altLang="zh-TW" b="1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b="1" dirty="0"/>
              <a:t>從統計分析的角度來看，在提早的區間下，有一定程度的相關性，但從整體母體來看，不太顯著，對機器學習的模型來說可能不是特別顯著的特徵值。</a:t>
            </a:r>
            <a:endParaRPr lang="en-US" altLang="zh-TW" b="1" dirty="0"/>
          </a:p>
          <a:p>
            <a:pPr marL="228600" indent="-228600">
              <a:buAutoNum type="arabicPeriod"/>
            </a:pPr>
            <a:r>
              <a:rPr lang="zh-TW" altLang="en-US" b="1" dirty="0"/>
              <a:t>降雪量在超過暴雪等級時有比較高的影響，整體抵達時間會往後推。降水量涉及舜時暴雨、大雷雨</a:t>
            </a:r>
            <a:r>
              <a:rPr lang="en-US" altLang="zh-TW" b="1" dirty="0"/>
              <a:t>(</a:t>
            </a:r>
            <a:r>
              <a:rPr lang="zh-TW" altLang="en-US" b="1" dirty="0"/>
              <a:t>雷擊</a:t>
            </a:r>
            <a:r>
              <a:rPr lang="en-US" altLang="zh-TW" b="1" dirty="0"/>
              <a:t>)</a:t>
            </a:r>
            <a:r>
              <a:rPr lang="zh-TW" altLang="en-US" b="1" dirty="0"/>
              <a:t>，也是隨著與量的增加有高相關性會讓抵達時間往後推，飛機要稍等雲系變化到適合程度再降落。</a:t>
            </a:r>
            <a:endParaRPr lang="en-US" altLang="zh-TW" b="1" dirty="0"/>
          </a:p>
          <a:p>
            <a:pPr marL="228600" indent="-228600">
              <a:buAutoNum type="arabicPeriod"/>
            </a:pPr>
            <a:r>
              <a:rPr lang="zh-TW" altLang="en-US" b="1" dirty="0"/>
              <a:t>風速基本上在一定範圍內不太影響，但風速增加時，測風向量容易變大，對飛機來說比較有影響，會危險，所以也是要等。</a:t>
            </a:r>
            <a:endParaRPr lang="en-US" altLang="zh-TW" b="1" dirty="0"/>
          </a:p>
          <a:p>
            <a:pPr marL="228600" indent="-228600">
              <a:buAutoNum type="arabicPeriod"/>
            </a:pPr>
            <a:r>
              <a:rPr lang="zh-TW" altLang="en-US" b="1" dirty="0"/>
              <a:t>能見度因為現在科技幫忙，可以部分借助儀器設施，但仍然有需要飛行員辨識跑道位置的需求，因此雖然相關性不高，但仍然有一點點趨勢。</a:t>
            </a:r>
            <a:endParaRPr lang="en-US" altLang="zh-TW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 </a:t>
            </a:r>
            <a:endParaRPr lang="en-US" altLang="zh-TW" b="1" dirty="0"/>
          </a:p>
          <a:p>
            <a:r>
              <a:rPr lang="zh-TW" altLang="en-US" b="1" dirty="0"/>
              <a:t>要告訴聽眾的結論</a:t>
            </a:r>
            <a:r>
              <a:rPr lang="en-US" altLang="zh-TW" b="1" dirty="0"/>
              <a:t>:</a:t>
            </a:r>
            <a:br>
              <a:rPr lang="en-US" altLang="zh-TW" dirty="0"/>
            </a:br>
            <a:r>
              <a:rPr lang="en-US" altLang="zh-TW" dirty="0"/>
              <a:t>1. </a:t>
            </a:r>
            <a:r>
              <a:rPr lang="zh-TW" altLang="en-US" dirty="0"/>
              <a:t>有關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無關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/>
              <a:t>銜接下一頁的</a:t>
            </a:r>
            <a:r>
              <a:rPr lang="en-US" altLang="zh-TW" b="1" dirty="0"/>
              <a:t>【key word】: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/>
              <a:t>總上介紹，下面部分將予以總結。</a:t>
            </a:r>
            <a:endParaRPr lang="en-US" altLang="zh-TW" b="1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531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我們的發現</a:t>
            </a:r>
            <a:r>
              <a:rPr lang="en-US" altLang="zh-TW" b="1" dirty="0"/>
              <a:t>:</a:t>
            </a:r>
            <a:endParaRPr lang="en-US" altLang="zh-TW" b="0" dirty="0"/>
          </a:p>
          <a:p>
            <a:pPr marL="228600" indent="-228600">
              <a:buAutoNum type="arabicPeriod"/>
            </a:pPr>
            <a:r>
              <a:rPr lang="zh-TW" altLang="en-US" b="0" dirty="0"/>
              <a:t>前</a:t>
            </a:r>
            <a:r>
              <a:rPr lang="en-US" altLang="zh-TW" b="0" dirty="0"/>
              <a:t>5</a:t>
            </a:r>
            <a:r>
              <a:rPr lang="zh-TW" altLang="en-US" b="0" dirty="0"/>
              <a:t>大航空公司的誤點率雖然差不多，但航班量其實差異很大</a:t>
            </a:r>
            <a:r>
              <a:rPr lang="en-US" altLang="zh-TW" b="0" dirty="0"/>
              <a:t>!</a:t>
            </a:r>
          </a:p>
          <a:p>
            <a:pPr marL="228600" indent="-228600">
              <a:buAutoNum type="arabicPeriod"/>
            </a:pPr>
            <a:r>
              <a:rPr lang="zh-TW" altLang="en-US" b="0" dirty="0"/>
              <a:t>西南航空以廉價、密集，稠密的服務殺出一條血路，短途的點對點的航線。時間短，班次密集，且多賣自由座，就像公車一樣，一定要準時到達登機門，在起飛前</a:t>
            </a:r>
            <a:r>
              <a:rPr lang="en-US" altLang="zh-TW" b="0" dirty="0"/>
              <a:t>30</a:t>
            </a:r>
            <a:r>
              <a:rPr lang="zh-TW" altLang="en-US" b="0" dirty="0"/>
              <a:t>分鐘，乘客就會依組別和序號排好隊伍</a:t>
            </a:r>
            <a:endParaRPr lang="en-US" altLang="zh-TW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b="0" dirty="0"/>
              <a:t>其中</a:t>
            </a:r>
            <a:r>
              <a:rPr lang="en-US" altLang="zh-TW" b="0" dirty="0"/>
              <a:t>DL</a:t>
            </a:r>
            <a:r>
              <a:rPr lang="zh-TW" altLang="en-US" b="0" dirty="0"/>
              <a:t> 達美航空表現最優秀，航班量算多、誤點率也壓的最低，</a:t>
            </a:r>
            <a:r>
              <a:rPr lang="zh-TW" altLang="en-US" dirty="0"/>
              <a:t>達美航空票價稍微高一點，但品質穩定航班準時，適合重要的旅遊或商務行程，機上有免費</a:t>
            </a:r>
            <a:r>
              <a:rPr lang="en-US" altLang="zh-TW" dirty="0" err="1"/>
              <a:t>wifi</a:t>
            </a:r>
            <a:endParaRPr lang="en-US" altLang="zh-TW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b="0" dirty="0"/>
              <a:t>UA</a:t>
            </a:r>
            <a:r>
              <a:rPr lang="zh-TW" altLang="en-US" b="0" dirty="0"/>
              <a:t>聯合航空，最便宜，但有種族歧視事，常常超賣機票、趕乘客，在營運管理上不太行，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不把服務當作服務，不把顧客當作顧客</a:t>
            </a:r>
            <a:endParaRPr lang="en-US" altLang="zh-TW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 </a:t>
            </a:r>
            <a:endParaRPr lang="en-US" altLang="zh-TW" b="1" dirty="0"/>
          </a:p>
          <a:p>
            <a:r>
              <a:rPr lang="zh-TW" altLang="en-US" b="1" dirty="0"/>
              <a:t>要告訴聽眾的結論</a:t>
            </a:r>
            <a:r>
              <a:rPr lang="en-US" altLang="zh-TW" b="1" dirty="0"/>
              <a:t>:</a:t>
            </a:r>
            <a:br>
              <a:rPr lang="en-US" altLang="zh-TW" dirty="0"/>
            </a:br>
            <a:r>
              <a:rPr lang="en-US" altLang="zh-TW" dirty="0"/>
              <a:t>1. </a:t>
            </a:r>
            <a:r>
              <a:rPr lang="zh-TW" altLang="en-US" dirty="0"/>
              <a:t>航空公司間的比較，是一個很貼近消費者的選擇，也讓航空公司之間有競爭改善的動力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/>
              <a:t>銜接下一頁的</a:t>
            </a:r>
            <a:r>
              <a:rPr lang="en-US" altLang="zh-TW" b="1" dirty="0"/>
              <a:t>【key word】:</a:t>
            </a:r>
            <a:endParaRPr lang="en-US" altLang="zh-TW" dirty="0"/>
          </a:p>
          <a:p>
            <a:r>
              <a:rPr lang="zh-TW" altLang="en-US" dirty="0"/>
              <a:t>接下來以</a:t>
            </a:r>
            <a:r>
              <a:rPr lang="en-US" altLang="zh-TW" dirty="0"/>
              <a:t>【</a:t>
            </a:r>
            <a:r>
              <a:rPr lang="zh-TW" altLang="en-US" dirty="0"/>
              <a:t>航空公司</a:t>
            </a:r>
            <a:r>
              <a:rPr lang="en-US" altLang="zh-TW" dirty="0"/>
              <a:t>】</a:t>
            </a:r>
            <a:r>
              <a:rPr lang="zh-TW" altLang="en-US" dirty="0"/>
              <a:t>之間的比較來講解</a:t>
            </a:r>
          </a:p>
          <a:p>
            <a:endParaRPr lang="en-US" altLang="zh-TW" dirty="0"/>
          </a:p>
          <a:p>
            <a:r>
              <a:rPr lang="en-US" altLang="zh-TW" dirty="0"/>
              <a:t>Skytrax 2022</a:t>
            </a:r>
            <a:r>
              <a:rPr lang="zh-TW" altLang="en-US" dirty="0"/>
              <a:t>航空公司整體服務排名 </a:t>
            </a:r>
            <a:r>
              <a:rPr lang="en-US" altLang="zh-TW" dirty="0"/>
              <a:t>1.DL</a:t>
            </a:r>
            <a:r>
              <a:rPr lang="zh-TW" altLang="en-US" dirty="0"/>
              <a:t> 位居美國第一</a:t>
            </a:r>
            <a:br>
              <a:rPr lang="en-US" altLang="zh-TW" dirty="0"/>
            </a:b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航空數據網站「飛行全球」（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FlightGlobal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）準點率</a:t>
            </a:r>
            <a:r>
              <a:rPr lang="en-US" altLang="zh-TW" dirty="0"/>
              <a:t>1.DL</a:t>
            </a:r>
            <a:r>
              <a:rPr lang="zh-TW" altLang="en-US" dirty="0"/>
              <a:t> 位居美國第一 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734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5527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先籠統地看，大尺度的時間看疫情前後的差異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zh-TW" altLang="en-US" b="1" dirty="0"/>
              <a:t>我們的發現</a:t>
            </a:r>
            <a:r>
              <a:rPr lang="en-US" altLang="zh-TW" b="1" dirty="0"/>
              <a:t>:</a:t>
            </a:r>
            <a:endParaRPr lang="en-US" altLang="zh-TW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/>
              <a:t>1.</a:t>
            </a:r>
            <a:r>
              <a:rPr lang="zh-TW" altLang="en-US" b="0" dirty="0"/>
              <a:t> </a:t>
            </a:r>
            <a:r>
              <a:rPr lang="en-US" altLang="zh-TW" b="0" dirty="0"/>
              <a:t> </a:t>
            </a:r>
            <a:r>
              <a:rPr lang="zh-TW" altLang="en-US" b="0" dirty="0"/>
              <a:t> 疫情前後的航班量、延誤航班量是明顯的下降的</a:t>
            </a:r>
            <a:endParaRPr lang="en-US" altLang="zh-TW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lang="zh-TW" altLang="en-US" b="0" dirty="0"/>
              <a:t>透過畫一條輔助線得知，疫情後的航班起飛時間比疫情前更提早一些些，整體分佈也往左邊靠一些</a:t>
            </a:r>
            <a:endParaRPr lang="en-US" altLang="zh-TW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r>
              <a:rPr lang="zh-TW" altLang="en-US" b="1" dirty="0"/>
              <a:t>要告訴聽眾的結論</a:t>
            </a:r>
            <a:r>
              <a:rPr lang="en-US" altLang="zh-TW" b="1" dirty="0"/>
              <a:t>:</a:t>
            </a:r>
            <a:br>
              <a:rPr lang="en-US" altLang="zh-TW" dirty="0"/>
            </a:br>
            <a:r>
              <a:rPr lang="en-US" altLang="zh-TW" dirty="0"/>
              <a:t>1. </a:t>
            </a:r>
            <a:r>
              <a:rPr lang="zh-TW" altLang="en-US" dirty="0"/>
              <a:t>先看誤點率，在疫情衝擊的第一年</a:t>
            </a:r>
            <a:r>
              <a:rPr lang="en-US" altLang="zh-TW" dirty="0"/>
              <a:t>2020</a:t>
            </a:r>
            <a:r>
              <a:rPr lang="zh-TW" altLang="en-US" dirty="0"/>
              <a:t>，陡降到</a:t>
            </a:r>
            <a:r>
              <a:rPr lang="en-US" altLang="zh-TW" dirty="0"/>
              <a:t>9.45%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根據當時背景，我們推測因為疫情一開始的民眾恐慌，讓航運需求急速減少，使得航空公司相應的減少航班量，讓整體航空服務量能是充足飽滿的，人為導致的延誤因素都可以盡量降到最低。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/>
              <a:t>銜接下一頁的</a:t>
            </a:r>
            <a:r>
              <a:rPr lang="en-US" altLang="zh-TW" b="1" dirty="0"/>
              <a:t>【key word】:</a:t>
            </a:r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【</a:t>
            </a:r>
            <a:r>
              <a:rPr lang="zh-TW" altLang="en-US" dirty="0"/>
              <a:t>月份</a:t>
            </a:r>
            <a:r>
              <a:rPr lang="en-US" altLang="zh-TW" dirty="0"/>
              <a:t>】</a:t>
            </a:r>
            <a:r>
              <a:rPr lang="zh-TW" altLang="en-US" dirty="0"/>
              <a:t>的角度，更詳細的檢視疫情期間，航班誤點的細部變化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線變粗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9425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細部地看，小尺度的時間看疫情前後的差異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zh-TW" altLang="en-US" b="1" dirty="0"/>
              <a:t>我們的發現</a:t>
            </a:r>
            <a:r>
              <a:rPr lang="en-US" altLang="zh-TW" b="1" dirty="0"/>
              <a:t>:</a:t>
            </a:r>
            <a:endParaRPr lang="en-US" altLang="zh-TW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b="0" dirty="0"/>
              <a:t>鎖定在</a:t>
            </a:r>
            <a:r>
              <a:rPr lang="en-US" altLang="zh-TW" b="0" dirty="0"/>
              <a:t>2020(</a:t>
            </a:r>
            <a:r>
              <a:rPr lang="zh-TW" altLang="en-US" b="0" dirty="0"/>
              <a:t>紅</a:t>
            </a:r>
            <a:r>
              <a:rPr lang="en-US" altLang="zh-TW" b="0" dirty="0"/>
              <a:t>) 2021(</a:t>
            </a:r>
            <a:r>
              <a:rPr lang="zh-TW" altLang="en-US" b="0" dirty="0"/>
              <a:t>紫</a:t>
            </a:r>
            <a:r>
              <a:rPr lang="en-US" altLang="zh-TW" b="0" dirty="0"/>
              <a:t>) 2022(</a:t>
            </a:r>
            <a:r>
              <a:rPr lang="zh-TW" altLang="en-US" b="0" dirty="0"/>
              <a:t>咖啡</a:t>
            </a:r>
            <a:r>
              <a:rPr lang="en-US" altLang="zh-TW" b="0" dirty="0"/>
              <a:t>)</a:t>
            </a:r>
            <a:r>
              <a:rPr lang="zh-TW" altLang="en-US" b="0" dirty="0"/>
              <a:t> 也就是目前視圖中 最戲劇化的三條折線</a:t>
            </a:r>
            <a:r>
              <a:rPr lang="en-US" altLang="zh-TW" b="0" dirty="0" err="1"/>
              <a:t>xdd</a:t>
            </a:r>
            <a:endParaRPr lang="en-US" altLang="zh-TW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b="0" dirty="0"/>
              <a:t>在歷經疫情衝擊的第一年時，航空業者紛紛面臨經營、破產危機的低迷寒冬，大部分業者甚至藉由大量裁員或無薪價以緊縮支出</a:t>
            </a:r>
            <a:endParaRPr lang="en-US" altLang="zh-TW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b="0" dirty="0"/>
              <a:t>但在航空業大環境疲軟的狀態之下，只要一面對到突然回流的旅運需求，便會有供不應求的現象，無法及時調度、應付 </a:t>
            </a:r>
            <a:r>
              <a:rPr lang="en-US" altLang="zh-TW" b="0" dirty="0"/>
              <a:t>(</a:t>
            </a:r>
            <a:r>
              <a:rPr lang="zh-TW" altLang="en-US" b="1" i="0" dirty="0">
                <a:solidFill>
                  <a:srgbClr val="43341B"/>
                </a:solidFill>
                <a:effectLst/>
                <a:latin typeface="jlblogfont"/>
              </a:rPr>
              <a:t>地勤、安檢</a:t>
            </a:r>
            <a:r>
              <a:rPr lang="en-US" altLang="zh-TW" b="0" dirty="0"/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b="0" dirty="0"/>
              <a:t>2020</a:t>
            </a:r>
            <a:r>
              <a:rPr lang="zh-TW" altLang="en-US" b="0" dirty="0"/>
              <a:t>疫情衝擊的第一年，自年初即陡降到</a:t>
            </a:r>
            <a:r>
              <a:rPr lang="en-US" altLang="zh-TW" b="0" dirty="0"/>
              <a:t>6</a:t>
            </a:r>
            <a:r>
              <a:rPr lang="zh-TW" altLang="en-US" b="0" dirty="0"/>
              <a:t>年最低的水位，顯示</a:t>
            </a:r>
            <a:r>
              <a:rPr lang="zh-TW" altLang="en-US" dirty="0"/>
              <a:t>航運需求減少，讓整體航空服務量能充足。</a:t>
            </a:r>
            <a:r>
              <a:rPr lang="zh-TW" altLang="en-US" b="0" dirty="0"/>
              <a:t>但</a:t>
            </a:r>
            <a:r>
              <a:rPr lang="en-US" altLang="zh-TW" b="0" dirty="0"/>
              <a:t>6</a:t>
            </a:r>
            <a:r>
              <a:rPr lang="zh-TW" altLang="en-US" b="0" dirty="0"/>
              <a:t>月部分州自行宣布解封后，迎來了</a:t>
            </a:r>
            <a:r>
              <a:rPr lang="en-US" altLang="zh-TW" b="0" dirty="0"/>
              <a:t>7</a:t>
            </a:r>
            <a:r>
              <a:rPr lang="zh-TW" altLang="en-US" b="0" dirty="0"/>
              <a:t>月反常的高峰。</a:t>
            </a:r>
            <a:endParaRPr lang="en-US" altLang="zh-TW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b="0" dirty="0"/>
              <a:t>2020.12.8</a:t>
            </a:r>
            <a:r>
              <a:rPr lang="zh-TW" altLang="en-US" b="0" dirty="0"/>
              <a:t>首支</a:t>
            </a:r>
            <a:r>
              <a:rPr lang="en-US" altLang="zh-TW" b="0" dirty="0"/>
              <a:t>AZ</a:t>
            </a:r>
            <a:r>
              <a:rPr lang="zh-TW" altLang="en-US" b="0" dirty="0"/>
              <a:t>疫苗問世後，美國許多州在</a:t>
            </a:r>
            <a:r>
              <a:rPr lang="en-US" altLang="zh-TW" b="0" dirty="0"/>
              <a:t>2021</a:t>
            </a:r>
            <a:r>
              <a:rPr lang="zh-TW" altLang="en-US" b="0" dirty="0"/>
              <a:t>上半年也陸續宣布解封，可以看到</a:t>
            </a:r>
            <a:r>
              <a:rPr lang="en-US" altLang="zh-TW" b="0" dirty="0"/>
              <a:t>678</a:t>
            </a:r>
            <a:r>
              <a:rPr lang="zh-TW" altLang="en-US" b="0" dirty="0"/>
              <a:t>月旅遊旺季，回流的需求讓航空業者面臨新一波考驗。一樣在</a:t>
            </a:r>
            <a:r>
              <a:rPr lang="en-US" altLang="zh-TW" b="0" dirty="0"/>
              <a:t>7</a:t>
            </a:r>
            <a:r>
              <a:rPr lang="zh-TW" altLang="en-US" b="0" dirty="0"/>
              <a:t>月迎來了急速且反常的高峰。</a:t>
            </a:r>
            <a:endParaRPr lang="en-US" altLang="zh-TW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b="0" dirty="0"/>
              <a:t>2022.7</a:t>
            </a:r>
            <a:r>
              <a:rPr lang="zh-TW" altLang="en-US" b="0" dirty="0"/>
              <a:t>月拜登正式宣布全國解封，可以看到報復性旅遊所帶來的旅運需求，導致年末連續假期的延誤率，急速上升，甚至突破過去</a:t>
            </a:r>
            <a:r>
              <a:rPr lang="en-US" altLang="zh-TW" b="0" dirty="0"/>
              <a:t>5</a:t>
            </a:r>
            <a:r>
              <a:rPr lang="zh-TW" altLang="en-US" b="0" dirty="0"/>
              <a:t>年，來到</a:t>
            </a:r>
            <a:r>
              <a:rPr lang="en-US" altLang="zh-TW" b="0" dirty="0"/>
              <a:t>6</a:t>
            </a:r>
            <a:r>
              <a:rPr lang="zh-TW" altLang="en-US" b="0" dirty="0"/>
              <a:t>年新高。</a:t>
            </a:r>
            <a:endParaRPr lang="en-US" altLang="zh-TW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b="0" dirty="0"/>
          </a:p>
          <a:p>
            <a:r>
              <a:rPr lang="zh-TW" altLang="en-US" b="1" dirty="0"/>
              <a:t>要告訴聽眾的結論</a:t>
            </a:r>
            <a:r>
              <a:rPr lang="en-US" altLang="zh-TW" b="1" dirty="0"/>
              <a:t>:</a:t>
            </a:r>
            <a:br>
              <a:rPr lang="en-US" altLang="zh-TW" dirty="0"/>
            </a:b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/>
              <a:t>銜接下一頁的</a:t>
            </a:r>
            <a:r>
              <a:rPr lang="en-US" altLang="zh-TW" b="1" dirty="0"/>
              <a:t>【key word】:</a:t>
            </a:r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【</a:t>
            </a:r>
            <a:r>
              <a:rPr lang="zh-TW" altLang="en-US" dirty="0"/>
              <a:t>時間</a:t>
            </a:r>
            <a:r>
              <a:rPr lang="en-US" altLang="zh-TW" dirty="0"/>
              <a:t>】</a:t>
            </a:r>
            <a:r>
              <a:rPr lang="zh-TW" altLang="en-US" dirty="0"/>
              <a:t>的角度，輕鬆貼近一班旅客的使用體驗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美國運輸統計局</a:t>
            </a:r>
            <a:r>
              <a:rPr lang="en-US" altLang="zh-TW" dirty="0"/>
              <a:t>BTS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9054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4801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0195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利用了二階梯度來對節點進行劃分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利用局部近似算法對分裂節點進行優化</a:t>
            </a:r>
            <a:endParaRPr lang="en-US" altLang="zh-TW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TW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Boosting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則是透過序列的方式生成樹，後面所生成的樹會與前一棵樹相關，並且優化上一棵樹。</a:t>
            </a:r>
            <a:endParaRPr lang="en-US" altLang="zh-TW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spc="2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200" b="0" spc="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sz="1200" b="0" spc="2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multi:softprob</a:t>
            </a:r>
            <a:r>
              <a:rPr lang="en-US" altLang="zh-TW" sz="1200" b="0" spc="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200" b="0" spc="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：輸出分類機率矩陣</a:t>
            </a:r>
            <a:endParaRPr lang="en-US" altLang="zh-TW" sz="1200" b="0" spc="2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spc="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sz="1200" b="0" spc="2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mlogloss</a:t>
            </a:r>
            <a:r>
              <a:rPr lang="en-US" altLang="zh-TW" sz="1200" b="0" spc="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200" b="0" spc="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多類別對數損失函數，一般可接受範圍落在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0.1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以下。</a:t>
            </a:r>
            <a:endParaRPr lang="en-US" altLang="zh-TW" sz="1200" b="0" spc="2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3766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 hot encoding</a:t>
            </a:r>
            <a:endParaRPr lang="en-US" altLang="zh-TW" b="0" i="0" dirty="0">
              <a:solidFill>
                <a:srgbClr val="1B1C1C"/>
              </a:solidFill>
              <a:effectLst/>
              <a:latin typeface="Source Serif Pro" panose="020B06040202020202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結果的稀疏性幾乎確保連續變量被賦予更高的特徵重要性。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一個類別變數的單一層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None/>
            </a:pPr>
            <a:r>
              <a:rPr lang="zh-TW" altLang="en-US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二進制變量在這裡自動處於不利地位，因為只有一種方法可以拆分樣本：一種方式為 </a:t>
            </a:r>
            <a:r>
              <a:rPr lang="en-US" altLang="zh-TW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0</a:t>
            </a:r>
            <a:r>
              <a:rPr lang="zh-TW" altLang="en-US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，另一種方式為 </a:t>
            </a:r>
            <a:r>
              <a:rPr lang="en-US" altLang="zh-TW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1</a:t>
            </a:r>
            <a:r>
              <a:rPr lang="zh-TW" altLang="en-US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。低基數分類變量也有同樣的問題。另一種看待它的方式：連續變量會導致樣本排序，並且該算法可以在任何地方拆分該排序列表。二元變量只能在一個地方拆分，而分類變量只能在一個地方拆分</a:t>
            </a:r>
            <a:r>
              <a:rPr lang="en-US" altLang="zh-TW" b="0" i="0" dirty="0">
                <a:solidFill>
                  <a:srgbClr val="1B1C1C"/>
                </a:solidFill>
                <a:effectLst/>
                <a:latin typeface="MJXc-TeX-math-I"/>
              </a:rPr>
              <a:t>q</a:t>
            </a:r>
            <a:r>
              <a:rPr lang="zh-TW" altLang="en-US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�級別可以分為</a:t>
            </a:r>
            <a:r>
              <a:rPr lang="en-US" altLang="zh-TW" b="0" i="0" dirty="0">
                <a:solidFill>
                  <a:srgbClr val="1B1C1C"/>
                </a:solidFill>
                <a:effectLst/>
                <a:latin typeface="MJXc-TeX-main-R"/>
              </a:rPr>
              <a:t>2</a:t>
            </a:r>
            <a:r>
              <a:rPr lang="zh-TW" altLang="en-US" b="0" i="0" dirty="0">
                <a:solidFill>
                  <a:srgbClr val="1B1C1C"/>
                </a:solidFill>
                <a:effectLst/>
                <a:latin typeface="MJXc-TeX-main-R"/>
              </a:rPr>
              <a:t>個</a:t>
            </a:r>
            <a:r>
              <a:rPr lang="en-US" altLang="zh-TW" b="0" i="0" dirty="0">
                <a:solidFill>
                  <a:srgbClr val="1B1C1C"/>
                </a:solidFill>
                <a:effectLst/>
                <a:latin typeface="MJXc-TeX-math-I"/>
              </a:rPr>
              <a:t>q</a:t>
            </a:r>
            <a:r>
              <a:rPr lang="en-US" altLang="zh-TW" b="0" i="0" dirty="0">
                <a:solidFill>
                  <a:srgbClr val="1B1C1C"/>
                </a:solidFill>
                <a:effectLst/>
                <a:latin typeface="MJXc-TeX-main-R"/>
              </a:rPr>
              <a:t>2</a:t>
            </a:r>
            <a:r>
              <a:rPr lang="zh-TW" altLang="en-US" b="0" i="0" dirty="0">
                <a:solidFill>
                  <a:srgbClr val="1B1C1C"/>
                </a:solidFill>
                <a:effectLst/>
                <a:latin typeface="MJXc-TeX-main-R"/>
              </a:rPr>
              <a:t>個−</a:t>
            </a:r>
            <a:r>
              <a:rPr lang="en-US" altLang="zh-TW" b="0" i="0" dirty="0">
                <a:solidFill>
                  <a:srgbClr val="1B1C1C"/>
                </a:solidFill>
                <a:effectLst/>
                <a:latin typeface="MJXc-TeX-main-R"/>
              </a:rPr>
              <a:t>1</a:t>
            </a:r>
            <a:r>
              <a:rPr lang="zh-TW" altLang="en-US" b="0" i="0" dirty="0">
                <a:solidFill>
                  <a:srgbClr val="1B1C1C"/>
                </a:solidFill>
                <a:effectLst/>
                <a:latin typeface="MJXc-TeX-main-R"/>
              </a:rPr>
              <a:t>個</a:t>
            </a:r>
            <a:r>
              <a:rPr lang="en-US" altLang="zh-TW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2</a:t>
            </a:r>
            <a:r>
              <a:rPr lang="zh-TW" altLang="en-US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個�</a:t>
            </a:r>
            <a:r>
              <a:rPr lang="en-US" altLang="zh-TW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2</a:t>
            </a:r>
            <a:r>
              <a:rPr lang="zh-TW" altLang="en-US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個−</a:t>
            </a:r>
            <a:r>
              <a:rPr lang="en-US" altLang="zh-TW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1</a:t>
            </a:r>
            <a:r>
              <a:rPr lang="zh-TW" altLang="en-US" b="0" i="0" dirty="0">
                <a:solidFill>
                  <a:srgbClr val="1B1C1C"/>
                </a:solidFill>
                <a:effectLst/>
                <a:latin typeface="Source Serif Pro" panose="02040603050405020204" pitchFamily="18" charset="0"/>
              </a:rPr>
              <a:t>個方法。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必須滿足非常高的要求，才能在樹的建構過程中被選擇為早期分裂的條件。這可能會降低預測的性能。</a:t>
            </a:r>
          </a:p>
        </p:txBody>
      </p:sp>
    </p:spTree>
    <p:extLst>
      <p:ext uri="{BB962C8B-B14F-4D97-AF65-F5344CB8AC3E}">
        <p14:creationId xmlns:p14="http://schemas.microsoft.com/office/powerpoint/2010/main" val="663138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計算權重時，是基於樣本平衡（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balance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）的方法。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這表示會根據每個類別出現的次數來計算權重，以使得較少出現的類別在訓練過程中具有更大的影響。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b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有</a:t>
            </a:r>
            <a:r>
              <a:rPr lang="pt-BR" altLang="zh-TW" b="1" dirty="0">
                <a:solidFill>
                  <a:srgbClr val="800019"/>
                </a:solidFill>
              </a:rPr>
              <a:t>n_samples</a:t>
            </a:r>
            <a:r>
              <a:rPr lang="pt-BR" altLang="zh-TW" b="1" dirty="0"/>
              <a:t> 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個類別，對於第</a:t>
            </a:r>
            <a:r>
              <a:rPr lang="pt-BR" altLang="zh-TW" b="1" dirty="0">
                <a:solidFill>
                  <a:srgbClr val="800019"/>
                </a:solidFill>
              </a:rPr>
              <a:t>n_classes</a:t>
            </a:r>
            <a:r>
              <a:rPr lang="pt-BR" altLang="zh-TW" b="1" dirty="0"/>
              <a:t> 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個類別，其樣本權重為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【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樣本總數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】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除以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【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類別總數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】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乘上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【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該類別出現的次數的倒數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】</a:t>
            </a:r>
            <a:b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9070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rgbClr val="EB5757"/>
                </a:solidFill>
                <a:effectLst/>
                <a:latin typeface="SFMono-Regular"/>
              </a:rPr>
              <a:t>gpu_hist</a:t>
            </a:r>
            <a:r>
              <a:rPr lang="zh-TW" altLang="en-US" dirty="0"/>
              <a:t>：使用</a:t>
            </a:r>
            <a:r>
              <a:rPr lang="en-US" altLang="zh-TW" dirty="0"/>
              <a:t>GPU</a:t>
            </a:r>
            <a:r>
              <a:rPr lang="zh-TW" altLang="en-US" dirty="0"/>
              <a:t>加速的直方圖分裂算法來構建決策樹。這種算法在數據集較大時表現較好，且可以加速構建決策樹的速度，同時保持較高的精度。</a:t>
            </a:r>
          </a:p>
        </p:txBody>
      </p:sp>
    </p:spTree>
    <p:extLst>
      <p:ext uri="{BB962C8B-B14F-4D97-AF65-F5344CB8AC3E}">
        <p14:creationId xmlns:p14="http://schemas.microsoft.com/office/powerpoint/2010/main" val="11728243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解釋</a:t>
            </a:r>
            <a:r>
              <a:rPr lang="en-US" altLang="zh-TW" b="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mlogloss</a:t>
            </a:r>
            <a:r>
              <a:rPr lang="zh-TW" altLang="en-US" b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的數值在此模型中的意義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在預測飛機延誤時，模型對於延誤時間比較長（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15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分鐘以上）的情況預測效果較好，這對於航空公司和旅客來說都是非常重要的，因為延誤時間長可能會對行程造成比較大的影響。</a:t>
            </a:r>
          </a:p>
        </p:txBody>
      </p:sp>
    </p:spTree>
    <p:extLst>
      <p:ext uri="{BB962C8B-B14F-4D97-AF65-F5344CB8AC3E}">
        <p14:creationId xmlns:p14="http://schemas.microsoft.com/office/powerpoint/2010/main" val="23927576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327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8086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 err="1"/>
              <a:t>Dockerfile</a:t>
            </a:r>
            <a:r>
              <a:rPr lang="zh-TW" altLang="en-US" dirty="0"/>
              <a:t>文件，它是一個執行</a:t>
            </a:r>
            <a:r>
              <a:rPr lang="en-US" altLang="zh-TW" dirty="0"/>
              <a:t>container</a:t>
            </a:r>
            <a:r>
              <a:rPr lang="zh-TW" altLang="en-US" dirty="0"/>
              <a:t>的指令說明書，使用</a:t>
            </a:r>
            <a:r>
              <a:rPr lang="en-US" altLang="zh-TW" dirty="0"/>
              <a:t>Ruby</a:t>
            </a:r>
            <a:r>
              <a:rPr lang="zh-TW" altLang="en-US" dirty="0"/>
              <a:t>語法，依照使用者需求逐步編寫指令步驟。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0568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TW" altLang="en-US" dirty="0"/>
              <a:t>首先建立一個名為</a:t>
            </a:r>
            <a:r>
              <a:rPr lang="en-US" altLang="zh-TW" dirty="0"/>
              <a:t>bdse29app</a:t>
            </a:r>
            <a:r>
              <a:rPr lang="zh-TW" altLang="en-US" dirty="0"/>
              <a:t>的資料夾，用以放置</a:t>
            </a:r>
            <a:r>
              <a:rPr lang="en-US" altLang="zh-TW" dirty="0" err="1"/>
              <a:t>Dockerfile</a:t>
            </a:r>
            <a:r>
              <a:rPr lang="zh-TW" altLang="en-US" dirty="0"/>
              <a:t>文件與專題資料。</a:t>
            </a:r>
            <a:endParaRPr lang="en-US" altLang="zh-TW" dirty="0"/>
          </a:p>
          <a:p>
            <a:pPr>
              <a:lnSpc>
                <a:spcPct val="120000"/>
              </a:lnSpc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開啟命令題字元，輸入</a:t>
            </a:r>
            <a:r>
              <a:rPr lang="en-US" altLang="zh-TW" dirty="0" err="1"/>
              <a:t>wsl</a:t>
            </a:r>
            <a:r>
              <a:rPr lang="zh-TW" altLang="en-US" dirty="0"/>
              <a:t>進入</a:t>
            </a:r>
            <a:r>
              <a:rPr lang="en-US" altLang="zh-TW" dirty="0"/>
              <a:t>Windows</a:t>
            </a:r>
            <a:r>
              <a:rPr lang="zh-TW" altLang="en-US" dirty="0"/>
              <a:t>的</a:t>
            </a:r>
            <a:r>
              <a:rPr lang="en-US" altLang="zh-TW" dirty="0"/>
              <a:t>Linux</a:t>
            </a:r>
            <a:r>
              <a:rPr lang="zh-TW" altLang="en-US" dirty="0"/>
              <a:t>虛擬主機。</a:t>
            </a:r>
            <a:r>
              <a:rPr lang="en-US" altLang="zh-TW" b="0" i="0" u="none" strike="noStrike" dirty="0">
                <a:solidFill>
                  <a:srgbClr val="006DD6"/>
                </a:solidFill>
                <a:effectLst/>
                <a:latin typeface="Segoe UI" panose="020B0502040204020203" pitchFamily="34" charset="0"/>
                <a:hlinkClick r:id="rId3"/>
              </a:rPr>
              <a:t>WSL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 (Windows Subsystem for Linux) 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它是一個適用於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Linux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Windows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子系統</a:t>
            </a:r>
            <a:endParaRPr lang="zh-TW" altLang="en-US" dirty="0"/>
          </a:p>
          <a:p>
            <a:pPr>
              <a:lnSpc>
                <a:spcPct val="120000"/>
              </a:lnSpc>
            </a:pP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輸入</a:t>
            </a:r>
            <a:r>
              <a:rPr lang="en-US" altLang="zh-TW" dirty="0"/>
              <a:t>cd /</a:t>
            </a:r>
            <a:r>
              <a:rPr lang="en-US" altLang="zh-TW" dirty="0" err="1"/>
              <a:t>mnt</a:t>
            </a:r>
            <a:r>
              <a:rPr lang="en-US" altLang="zh-TW" dirty="0"/>
              <a:t>/c/Users/XXX/bdse29app</a:t>
            </a:r>
            <a:r>
              <a:rPr lang="zh-TW" altLang="en-US" dirty="0"/>
              <a:t>，進入</a:t>
            </a:r>
            <a:r>
              <a:rPr lang="en-US" altLang="zh-TW" dirty="0" err="1"/>
              <a:t>Dockerfile</a:t>
            </a:r>
            <a:r>
              <a:rPr lang="zh-TW" altLang="en-US" dirty="0"/>
              <a:t>所在的目錄中，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輸入</a:t>
            </a:r>
            <a:r>
              <a:rPr lang="en-US" altLang="zh-TW" dirty="0"/>
              <a:t>docker image build -t bdse29appimage4 -f ./Dockerfile.txt .</a:t>
            </a:r>
          </a:p>
          <a:p>
            <a:pPr>
              <a:lnSpc>
                <a:spcPct val="120000"/>
              </a:lnSpc>
            </a:pP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這串指令是透過自製的</a:t>
            </a:r>
            <a:r>
              <a:rPr lang="en-US" altLang="zh-TW" dirty="0" err="1"/>
              <a:t>Dockerfile</a:t>
            </a:r>
            <a:r>
              <a:rPr lang="zh-TW" altLang="en-US" dirty="0"/>
              <a:t>來建置自己的映像檔</a:t>
            </a:r>
            <a:r>
              <a:rPr lang="en-US" altLang="zh-TW" dirty="0"/>
              <a:t>bdse29appimage4 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20000"/>
              </a:lnSpc>
            </a:pP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輸入</a:t>
            </a:r>
            <a:r>
              <a:rPr lang="en-US" altLang="zh-TW" dirty="0"/>
              <a:t>docker container run -</a:t>
            </a:r>
            <a:r>
              <a:rPr lang="en-US" altLang="zh-TW" dirty="0" err="1"/>
              <a:t>dit</a:t>
            </a:r>
            <a:r>
              <a:rPr lang="en-US" altLang="zh-TW" dirty="0"/>
              <a:t> --name bdse29test4 -p 8085:5000 bdse29appimage4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-d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：參數表示啟動一個後台執行的容器，也就是說容器會在背景執行而不會顯示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log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訊息在終端機上。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-</a:t>
            </a:r>
            <a:r>
              <a:rPr lang="en-US" altLang="zh-TW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：參數表示開啟標準輸入（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stdin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），讓使用者可以跟容器互動。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-t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：參數表示開啟一個伪终端（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pseudo-TTY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），這樣才能進行輸入輸出的互動操作。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-p 8085:5000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：參數表示將主機的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8085 port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對應到容器的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5000 port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，而我們的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flask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設定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port=5000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，讓瀏覽器可以透過 </a:t>
            </a:r>
            <a:r>
              <a:rPr lang="en-US" altLang="zh-TW" b="0" i="0" u="sng" dirty="0">
                <a:solidFill>
                  <a:srgbClr val="D1D5DB"/>
                </a:solidFill>
                <a:effectLst/>
                <a:latin typeface="Söhne"/>
                <a:hlinkClick r:id="rId4"/>
              </a:rPr>
              <a:t>http://localhost:8085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 訪問我們的網站。</a:t>
            </a:r>
          </a:p>
          <a:p>
            <a:pPr>
              <a:lnSpc>
                <a:spcPct val="120000"/>
              </a:lnSpc>
            </a:pP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0415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Docker Desktop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是運行在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Windows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和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Mac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上的一個應用程式，用於管理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Docker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容器化平台。它允許用戶快速地在自己的本地機器上設置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Docker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環境，並且可以管理所有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Docker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資源，包括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Docker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容器、映像檔和網路等。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Söhne"/>
              </a:rPr>
              <a:t>Docker Desktop</a:t>
            </a:r>
            <a:r>
              <a:rPr lang="zh-TW" altLang="en-US" b="0" i="0" dirty="0">
                <a:effectLst/>
                <a:latin typeface="Söhne"/>
              </a:rPr>
              <a:t>提供了一個簡單、方便的方式來管理</a:t>
            </a:r>
            <a:r>
              <a:rPr lang="en-US" altLang="zh-TW" b="0" i="0" dirty="0">
                <a:effectLst/>
                <a:latin typeface="Söhne"/>
              </a:rPr>
              <a:t>Docker</a:t>
            </a:r>
            <a:r>
              <a:rPr lang="zh-TW" altLang="en-US" b="0" i="0" dirty="0">
                <a:effectLst/>
                <a:latin typeface="Söhne"/>
              </a:rPr>
              <a:t>容器和映像檔，使得開發人員和系統管理員能夠更輕鬆地使用</a:t>
            </a:r>
            <a:r>
              <a:rPr lang="en-US" altLang="zh-TW" b="0" i="0" dirty="0">
                <a:effectLst/>
                <a:latin typeface="Söhne"/>
              </a:rPr>
              <a:t>Docker</a:t>
            </a:r>
            <a:r>
              <a:rPr lang="zh-TW" altLang="en-US" b="0" i="0" dirty="0">
                <a:effectLst/>
                <a:latin typeface="Söhne"/>
              </a:rPr>
              <a:t>來開發、測試和部署應用程式。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0840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TW" altLang="en-US" dirty="0"/>
              <a:t>在</a:t>
            </a:r>
            <a:r>
              <a:rPr lang="en-US" altLang="zh-TW" dirty="0"/>
              <a:t>docker desktop</a:t>
            </a:r>
            <a:r>
              <a:rPr lang="zh-TW" altLang="en-US" dirty="0"/>
              <a:t>介面中，進入 </a:t>
            </a:r>
            <a:r>
              <a:rPr lang="en-US" altLang="zh-TW" dirty="0"/>
              <a:t>bdse29test4 </a:t>
            </a:r>
            <a:r>
              <a:rPr lang="zh-TW" altLang="en-US" dirty="0"/>
              <a:t>的 </a:t>
            </a:r>
            <a:r>
              <a:rPr lang="en-US" altLang="zh-TW" dirty="0"/>
              <a:t>Files</a:t>
            </a:r>
            <a:r>
              <a:rPr lang="zh-TW" altLang="en-US" dirty="0"/>
              <a:t> 區域，可以在目錄</a:t>
            </a:r>
            <a:r>
              <a:rPr lang="en-US" altLang="zh-TW" dirty="0"/>
              <a:t>/app/</a:t>
            </a:r>
            <a:r>
              <a:rPr lang="zh-TW" altLang="en-US" dirty="0"/>
              <a:t>中看到我們的</a:t>
            </a:r>
            <a:r>
              <a:rPr lang="en-US" altLang="zh-TW" dirty="0"/>
              <a:t>app.py</a:t>
            </a:r>
            <a:r>
              <a:rPr lang="zh-TW" altLang="en-US" dirty="0"/>
              <a:t>檔與</a:t>
            </a:r>
            <a:r>
              <a:rPr lang="en-US" altLang="zh-TW" dirty="0"/>
              <a:t>templates</a:t>
            </a:r>
            <a:r>
              <a:rPr lang="zh-TW" altLang="en-US" dirty="0"/>
              <a:t>、</a:t>
            </a:r>
            <a:r>
              <a:rPr lang="en-US" altLang="zh-TW" dirty="0"/>
              <a:t>static</a:t>
            </a:r>
            <a:r>
              <a:rPr lang="zh-TW" altLang="en-US" dirty="0"/>
              <a:t>資料夾</a:t>
            </a:r>
            <a:r>
              <a:rPr lang="en-US" altLang="zh-TW" dirty="0"/>
              <a:t>(</a:t>
            </a:r>
            <a:r>
              <a:rPr lang="zh-TW" altLang="en-US" dirty="0"/>
              <a:t>專題資料透過</a:t>
            </a:r>
            <a:r>
              <a:rPr lang="en-US" altLang="zh-TW" dirty="0" err="1"/>
              <a:t>Dockerfile</a:t>
            </a:r>
            <a:r>
              <a:rPr lang="zh-TW" altLang="en-US" dirty="0"/>
              <a:t>裡面寫好的步驟，複製到這個</a:t>
            </a:r>
            <a:r>
              <a:rPr lang="en-US" altLang="zh-TW" dirty="0"/>
              <a:t>container</a:t>
            </a:r>
            <a:r>
              <a:rPr lang="zh-TW" altLang="en-US" dirty="0"/>
              <a:t>，讓它能夠與主網頁連動，並呈現出來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07742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commit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 用來將容器轉換為映像檔：</a:t>
            </a:r>
            <a:endParaRPr lang="en-US" altLang="zh-TW" b="0" i="0" dirty="0">
              <a:solidFill>
                <a:srgbClr val="FFFFFF"/>
              </a:solidFill>
              <a:effectLst/>
              <a:latin typeface="Söhne Mono"/>
            </a:endParaRPr>
          </a:p>
          <a:p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docker commit </a:t>
            </a:r>
            <a:r>
              <a:rPr lang="en-US" altLang="zh-TW" b="0" i="0" dirty="0">
                <a:solidFill>
                  <a:srgbClr val="DF3079"/>
                </a:solidFill>
                <a:effectLst/>
                <a:latin typeface="Söhne Mono"/>
              </a:rPr>
              <a:t>[container-name]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altLang="zh-TW" b="0" i="0" dirty="0">
                <a:solidFill>
                  <a:srgbClr val="DF3079"/>
                </a:solidFill>
                <a:effectLst/>
                <a:latin typeface="Söhne Mono"/>
              </a:rPr>
              <a:t>[your-</a:t>
            </a:r>
            <a:r>
              <a:rPr lang="en-US" altLang="zh-TW" b="0" i="0" dirty="0" err="1">
                <a:solidFill>
                  <a:srgbClr val="DF3079"/>
                </a:solidFill>
                <a:effectLst/>
                <a:latin typeface="Söhne Mono"/>
              </a:rPr>
              <a:t>dockerhub</a:t>
            </a:r>
            <a:r>
              <a:rPr lang="en-US" altLang="zh-TW" b="0" i="0" dirty="0">
                <a:solidFill>
                  <a:srgbClr val="DF3079"/>
                </a:solidFill>
                <a:effectLst/>
                <a:latin typeface="Söhne Mono"/>
              </a:rPr>
              <a:t>-username]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altLang="zh-TW" b="0" i="0" dirty="0">
                <a:solidFill>
                  <a:srgbClr val="DF3079"/>
                </a:solidFill>
                <a:effectLst/>
                <a:latin typeface="Söhne Mono"/>
              </a:rPr>
              <a:t>[repository-name]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:</a:t>
            </a:r>
            <a:r>
              <a:rPr lang="en-US" altLang="zh-TW" b="0" i="0" dirty="0">
                <a:solidFill>
                  <a:srgbClr val="DF3079"/>
                </a:solidFill>
                <a:effectLst/>
                <a:latin typeface="Söhne Mono"/>
              </a:rPr>
              <a:t>[tag]</a:t>
            </a:r>
          </a:p>
          <a:p>
            <a:r>
              <a:rPr lang="en-US" altLang="zh-TW" b="0" i="0" dirty="0">
                <a:solidFill>
                  <a:srgbClr val="DF3079"/>
                </a:solidFill>
                <a:effectLst/>
                <a:latin typeface="Söhne Mono"/>
              </a:rPr>
              <a:t>docker commit bdes29test4 frankwu2023/bdse29appimage4:latest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push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用來上傳映像檔：</a:t>
            </a:r>
            <a:endParaRPr lang="en-US" altLang="zh-TW" b="0" i="0" dirty="0">
              <a:solidFill>
                <a:srgbClr val="DF3079"/>
              </a:solidFill>
              <a:effectLst/>
              <a:latin typeface="Söhne Mono"/>
            </a:endParaRPr>
          </a:p>
          <a:p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docker push </a:t>
            </a:r>
            <a:r>
              <a:rPr lang="en-US" altLang="zh-TW" b="0" i="0" dirty="0">
                <a:solidFill>
                  <a:srgbClr val="DF3079"/>
                </a:solidFill>
                <a:effectLst/>
                <a:latin typeface="Söhne Mono"/>
              </a:rPr>
              <a:t>[your-</a:t>
            </a:r>
            <a:r>
              <a:rPr lang="en-US" altLang="zh-TW" b="0" i="0" dirty="0" err="1">
                <a:solidFill>
                  <a:srgbClr val="DF3079"/>
                </a:solidFill>
                <a:effectLst/>
                <a:latin typeface="Söhne Mono"/>
              </a:rPr>
              <a:t>dockerhub</a:t>
            </a:r>
            <a:r>
              <a:rPr lang="en-US" altLang="zh-TW" b="0" i="0" dirty="0">
                <a:solidFill>
                  <a:srgbClr val="DF3079"/>
                </a:solidFill>
                <a:effectLst/>
                <a:latin typeface="Söhne Mono"/>
              </a:rPr>
              <a:t>-username]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altLang="zh-TW" b="0" i="0" dirty="0">
                <a:solidFill>
                  <a:srgbClr val="DF3079"/>
                </a:solidFill>
                <a:effectLst/>
                <a:latin typeface="Söhne Mono"/>
              </a:rPr>
              <a:t>[repository-name]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:</a:t>
            </a:r>
            <a:r>
              <a:rPr lang="en-US" altLang="zh-TW" b="0" i="0" dirty="0">
                <a:solidFill>
                  <a:srgbClr val="DF3079"/>
                </a:solidFill>
                <a:effectLst/>
                <a:latin typeface="Söhne Mono"/>
              </a:rPr>
              <a:t>[tag]</a:t>
            </a:r>
          </a:p>
          <a:p>
            <a:r>
              <a:rPr lang="en-US" altLang="zh-TW" dirty="0"/>
              <a:t>docker push frankwu2023/bdse29appimage4:latest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7715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</a:t>
            </a:r>
            <a:r>
              <a:rPr lang="en-US" altLang="zh-TW" dirty="0"/>
              <a:t>Docker Hub</a:t>
            </a:r>
            <a:r>
              <a:rPr lang="zh-TW" altLang="en-US" dirty="0"/>
              <a:t>上上傳</a:t>
            </a:r>
            <a:r>
              <a:rPr lang="en-US" altLang="zh-TW" dirty="0"/>
              <a:t>Docker</a:t>
            </a:r>
            <a:r>
              <a:rPr lang="zh-TW" altLang="en-US" dirty="0"/>
              <a:t>容器是免費的，但是如果要將您的網站或應用程式放在網際網路上以供公眾訪問，需要支付相關的費用。需要租用一個網域名稱，以及一個虛擬或實體主機或服務器來託管網站或應用程式。具體費用會根據需求而定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3538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由於使用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Hub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的網際網路需要收費，我們同時也使用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來架設我們的網站，</a:t>
            </a:r>
            <a:r>
              <a:rPr lang="en-US" altLang="zh-TW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是一個免費的開放原始碼的工具，可以建立一個反向代理，通過公共的互聯網將本地伺服器連接給公共網路，並通過隧道將對這個公共網路的請求轉發到本地伺服器上。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指定本地伺服器端口和</a:t>
            </a:r>
            <a:r>
              <a:rPr lang="en-US" altLang="zh-TW" sz="1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的端口。在運行命令之後，</a:t>
            </a:r>
            <a:r>
              <a:rPr lang="en-US" altLang="zh-TW" sz="1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會生成一個公共網址，用於存取本地伺服器的應用程式。在瀏覽器中打開這個網址，就可以預覽和測試本地的應用程式。</a:t>
            </a:r>
          </a:p>
        </p:txBody>
      </p:sp>
    </p:spTree>
    <p:extLst>
      <p:ext uri="{BB962C8B-B14F-4D97-AF65-F5344CB8AC3E}">
        <p14:creationId xmlns:p14="http://schemas.microsoft.com/office/powerpoint/2010/main" val="2922928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4902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66946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/>
              <a:t>人力支援  疫情前後</a:t>
            </a:r>
            <a:r>
              <a:rPr lang="en-US" altLang="zh-TW" b="0" dirty="0"/>
              <a:t>678</a:t>
            </a:r>
            <a:r>
              <a:rPr lang="zh-TW" altLang="en-US" b="0" dirty="0"/>
              <a:t>月旅遊旺季</a:t>
            </a:r>
            <a:endParaRPr lang="en-US" altLang="zh-TW" b="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4408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擇一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職位</a:t>
            </a:r>
          </a:p>
        </p:txBody>
      </p:sp>
    </p:spTree>
    <p:extLst>
      <p:ext uri="{BB962C8B-B14F-4D97-AF65-F5344CB8AC3E}">
        <p14:creationId xmlns:p14="http://schemas.microsoft.com/office/powerpoint/2010/main" val="39853231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7893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資料清整</a:t>
            </a:r>
            <a:r>
              <a:rPr lang="en-US" altLang="zh-TW" dirty="0"/>
              <a:t>icon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0336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6706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60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124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插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>
            <a:extLst>
              <a:ext uri="{FF2B5EF4-FFF2-40B4-BE49-F238E27FC236}">
                <a16:creationId xmlns:a16="http://schemas.microsoft.com/office/drawing/2014/main" id="{FB0F8D91-54A7-682E-EEAD-528783EF58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標題 3">
            <a:extLst>
              <a:ext uri="{FF2B5EF4-FFF2-40B4-BE49-F238E27FC236}">
                <a16:creationId xmlns:a16="http://schemas.microsoft.com/office/drawing/2014/main" id="{73FD0217-1278-0E9F-E39F-B3E70798EA45}"/>
              </a:ext>
            </a:extLst>
          </p:cNvPr>
          <p:cNvSpPr>
            <a:spLocks noGrp="1" noChangeAspect="1"/>
          </p:cNvSpPr>
          <p:nvPr>
            <p:ph type="title" idx="4294967295"/>
          </p:nvPr>
        </p:nvSpPr>
        <p:spPr>
          <a:xfrm>
            <a:off x="1956000" y="2551839"/>
            <a:ext cx="8280000" cy="1754326"/>
          </a:xfrm>
          <a:solidFill>
            <a:schemeClr val="accent3">
              <a:lumMod val="40000"/>
              <a:lumOff val="60000"/>
              <a:alpha val="32000"/>
            </a:schemeClr>
          </a:solidFill>
          <a:ln w="279400" cap="sq" cmpd="thinThick">
            <a:solidFill>
              <a:schemeClr val="accent3">
                <a:lumMod val="40000"/>
                <a:lumOff val="60000"/>
                <a:alpha val="32000"/>
              </a:schemeClr>
            </a:solidFill>
            <a:miter lim="800000"/>
          </a:ln>
          <a:effectLst>
            <a:outerShdw blurRad="50800" dist="50800" dir="5400000" algn="ctr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TW" altLang="en-US" sz="6000" b="1" dirty="0">
                <a:solidFill>
                  <a:srgbClr val="80001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algn="ctr" latinLnBrk="0"/>
            <a:endParaRPr lang="zh-TW" altLang="en-US" sz="6000" b="1" dirty="0">
              <a:solidFill>
                <a:srgbClr val="80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互動式網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BBFE121-B77F-E0D8-7B75-79714C5A00B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0680058"/>
              </p:ext>
            </p:extLst>
          </p:nvPr>
        </p:nvGraphicFramePr>
        <p:xfrm>
          <a:off x="0" y="6463004"/>
          <a:ext cx="12191995" cy="396000"/>
        </p:xfrm>
        <a:graphic>
          <a:graphicData uri="http://schemas.openxmlformats.org/drawingml/2006/table">
            <a:tbl>
              <a:tblPr firstRow="1" bandRow="1"/>
              <a:tblGrid>
                <a:gridCol w="1349216">
                  <a:extLst>
                    <a:ext uri="{9D8B030D-6E8A-4147-A177-3AD203B41FA5}">
                      <a16:colId xmlns:a16="http://schemas.microsoft.com/office/drawing/2014/main" val="52546981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441605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5403021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113018471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03402511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4146287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32835316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549793017"/>
                    </a:ext>
                  </a:extLst>
                </a:gridCol>
                <a:gridCol w="1009230">
                  <a:extLst>
                    <a:ext uri="{9D8B030D-6E8A-4147-A177-3AD203B41FA5}">
                      <a16:colId xmlns:a16="http://schemas.microsoft.com/office/drawing/2014/main" val="2460380814"/>
                    </a:ext>
                  </a:extLst>
                </a:gridCol>
                <a:gridCol w="389037">
                  <a:extLst>
                    <a:ext uri="{9D8B030D-6E8A-4147-A177-3AD203B41FA5}">
                      <a16:colId xmlns:a16="http://schemas.microsoft.com/office/drawing/2014/main" val="1333202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專案介紹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系統建置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資料蒐集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資料清整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kern="1200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資料分析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機器學習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網站架設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rgbClr val="695B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互動式網頁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67297"/>
                  </a:ext>
                </a:extLst>
              </a:tr>
            </a:tbl>
          </a:graphicData>
        </a:graphic>
      </p:graphicFrame>
      <p:grpSp>
        <p:nvGrpSpPr>
          <p:cNvPr id="8" name="Google Shape;936;p49">
            <a:extLst>
              <a:ext uri="{FF2B5EF4-FFF2-40B4-BE49-F238E27FC236}">
                <a16:creationId xmlns:a16="http://schemas.microsoft.com/office/drawing/2014/main" id="{2E09182F-6E2F-0B95-F8CB-A9674210CA71}"/>
              </a:ext>
            </a:extLst>
          </p:cNvPr>
          <p:cNvGrpSpPr>
            <a:grpSpLocks noChangeAspect="1"/>
          </p:cNvGrpSpPr>
          <p:nvPr userDrawn="1"/>
        </p:nvGrpSpPr>
        <p:grpSpPr>
          <a:xfrm rot="2640000">
            <a:off x="9576000" y="6448072"/>
            <a:ext cx="143991" cy="144000"/>
            <a:chOff x="570834" y="4322238"/>
            <a:chExt cx="443295" cy="443322"/>
          </a:xfrm>
          <a:solidFill>
            <a:srgbClr val="800019"/>
          </a:solidFill>
        </p:grpSpPr>
        <p:sp>
          <p:nvSpPr>
            <p:cNvPr id="9" name="Google Shape;937;p49">
              <a:extLst>
                <a:ext uri="{FF2B5EF4-FFF2-40B4-BE49-F238E27FC236}">
                  <a16:creationId xmlns:a16="http://schemas.microsoft.com/office/drawing/2014/main" id="{DC7461E1-FEB6-302B-0573-C55E75B8C685}"/>
                </a:ext>
              </a:extLst>
            </p:cNvPr>
            <p:cNvSpPr/>
            <p:nvPr/>
          </p:nvSpPr>
          <p:spPr>
            <a:xfrm>
              <a:off x="570834" y="4322238"/>
              <a:ext cx="443295" cy="443322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938;p49">
              <a:extLst>
                <a:ext uri="{FF2B5EF4-FFF2-40B4-BE49-F238E27FC236}">
                  <a16:creationId xmlns:a16="http://schemas.microsoft.com/office/drawing/2014/main" id="{3B161314-FED2-5EA6-4466-F16C07CBCDD9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939;p49">
              <a:extLst>
                <a:ext uri="{FF2B5EF4-FFF2-40B4-BE49-F238E27FC236}">
                  <a16:creationId xmlns:a16="http://schemas.microsoft.com/office/drawing/2014/main" id="{8DD522DA-B227-C068-F1E4-2B558FB036AC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940;p49">
              <a:extLst>
                <a:ext uri="{FF2B5EF4-FFF2-40B4-BE49-F238E27FC236}">
                  <a16:creationId xmlns:a16="http://schemas.microsoft.com/office/drawing/2014/main" id="{665B69F4-CCB3-35AE-C950-D8B4E707F7C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E1544D1C-15F2-4323-032F-D1D9C58BA796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講者：張亦瑄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5942CFB-770D-8A25-D18D-7BE8796D9F5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74172" y="256104"/>
            <a:ext cx="9429584" cy="819619"/>
          </a:xfrm>
        </p:spPr>
        <p:txBody>
          <a:bodyPr>
            <a:normAutofit/>
          </a:bodyPr>
          <a:lstStyle>
            <a:lvl1pPr algn="l">
              <a:defRPr lang="ko-KR" altLang="en-US" sz="4000" b="1" kern="1200" spc="-150" dirty="0">
                <a:solidFill>
                  <a:srgbClr val="800019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886A3FD-156B-5B65-E445-2E2CD79832A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10582" y="6479222"/>
            <a:ext cx="569536" cy="401638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798F0D16-DE91-49B5-A029-D44BD88A4D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22BEEFA-A9F1-6997-00EB-A5295730EF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800" y="180000"/>
            <a:ext cx="95760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2454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九總結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1F992DF-4053-C98C-BAF9-96926E68B72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4578844"/>
              </p:ext>
            </p:extLst>
          </p:nvPr>
        </p:nvGraphicFramePr>
        <p:xfrm>
          <a:off x="5" y="6462000"/>
          <a:ext cx="12191995" cy="396000"/>
        </p:xfrm>
        <a:graphic>
          <a:graphicData uri="http://schemas.openxmlformats.org/drawingml/2006/table">
            <a:tbl>
              <a:tblPr firstRow="1" bandRow="1"/>
              <a:tblGrid>
                <a:gridCol w="1349216">
                  <a:extLst>
                    <a:ext uri="{9D8B030D-6E8A-4147-A177-3AD203B41FA5}">
                      <a16:colId xmlns:a16="http://schemas.microsoft.com/office/drawing/2014/main" val="52546981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441605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5403021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113018471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03402511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4146287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32835316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549793017"/>
                    </a:ext>
                  </a:extLst>
                </a:gridCol>
                <a:gridCol w="1009230">
                  <a:extLst>
                    <a:ext uri="{9D8B030D-6E8A-4147-A177-3AD203B41FA5}">
                      <a16:colId xmlns:a16="http://schemas.microsoft.com/office/drawing/2014/main" val="2460380814"/>
                    </a:ext>
                  </a:extLst>
                </a:gridCol>
                <a:gridCol w="389037">
                  <a:extLst>
                    <a:ext uri="{9D8B030D-6E8A-4147-A177-3AD203B41FA5}">
                      <a16:colId xmlns:a16="http://schemas.microsoft.com/office/drawing/2014/main" val="1333202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專案介紹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系統建置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資料蒐集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資料清整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kern="1200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資料分析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機器學習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網站架設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互動式網頁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zh-TW" altLang="en-US" sz="1400" b="1" kern="1200" dirty="0">
                          <a:solidFill>
                            <a:srgbClr val="695B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總結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67297"/>
                  </a:ext>
                </a:extLst>
              </a:tr>
            </a:tbl>
          </a:graphicData>
        </a:graphic>
      </p:graphicFrame>
      <p:grpSp>
        <p:nvGrpSpPr>
          <p:cNvPr id="8" name="Google Shape;936;p49">
            <a:extLst>
              <a:ext uri="{FF2B5EF4-FFF2-40B4-BE49-F238E27FC236}">
                <a16:creationId xmlns:a16="http://schemas.microsoft.com/office/drawing/2014/main" id="{2E09182F-6E2F-0B95-F8CB-A9674210CA71}"/>
              </a:ext>
            </a:extLst>
          </p:cNvPr>
          <p:cNvGrpSpPr>
            <a:grpSpLocks noChangeAspect="1"/>
          </p:cNvGrpSpPr>
          <p:nvPr userDrawn="1"/>
        </p:nvGrpSpPr>
        <p:grpSpPr>
          <a:xfrm rot="2640000">
            <a:off x="11015640" y="6448072"/>
            <a:ext cx="143991" cy="144000"/>
            <a:chOff x="570834" y="4322238"/>
            <a:chExt cx="443295" cy="443322"/>
          </a:xfrm>
          <a:solidFill>
            <a:srgbClr val="800019"/>
          </a:solidFill>
        </p:grpSpPr>
        <p:sp>
          <p:nvSpPr>
            <p:cNvPr id="9" name="Google Shape;937;p49">
              <a:extLst>
                <a:ext uri="{FF2B5EF4-FFF2-40B4-BE49-F238E27FC236}">
                  <a16:creationId xmlns:a16="http://schemas.microsoft.com/office/drawing/2014/main" id="{DC7461E1-FEB6-302B-0573-C55E75B8C685}"/>
                </a:ext>
              </a:extLst>
            </p:cNvPr>
            <p:cNvSpPr/>
            <p:nvPr/>
          </p:nvSpPr>
          <p:spPr>
            <a:xfrm>
              <a:off x="570834" y="4322238"/>
              <a:ext cx="443295" cy="443322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938;p49">
              <a:extLst>
                <a:ext uri="{FF2B5EF4-FFF2-40B4-BE49-F238E27FC236}">
                  <a16:creationId xmlns:a16="http://schemas.microsoft.com/office/drawing/2014/main" id="{3B161314-FED2-5EA6-4466-F16C07CBCDD9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939;p49">
              <a:extLst>
                <a:ext uri="{FF2B5EF4-FFF2-40B4-BE49-F238E27FC236}">
                  <a16:creationId xmlns:a16="http://schemas.microsoft.com/office/drawing/2014/main" id="{8DD522DA-B227-C068-F1E4-2B558FB036AC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940;p49">
              <a:extLst>
                <a:ext uri="{FF2B5EF4-FFF2-40B4-BE49-F238E27FC236}">
                  <a16:creationId xmlns:a16="http://schemas.microsoft.com/office/drawing/2014/main" id="{665B69F4-CCB3-35AE-C950-D8B4E707F7C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2D899793-4349-C439-6023-A9352AF5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582" y="6479222"/>
            <a:ext cx="569536" cy="401638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798F0D16-DE91-49B5-A029-D44BD88A4D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E4B0B75-3EC3-C2FD-BC58-8CF3DDE16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72" y="256104"/>
            <a:ext cx="9429584" cy="819619"/>
          </a:xfrm>
        </p:spPr>
        <p:txBody>
          <a:bodyPr>
            <a:normAutofit/>
          </a:bodyPr>
          <a:lstStyle>
            <a:lvl1pPr algn="l">
              <a:defRPr lang="ko-KR" altLang="en-US" sz="4000" b="1" kern="1200" spc="-150" dirty="0">
                <a:solidFill>
                  <a:srgbClr val="800019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1F723FE2-4056-45DE-932E-061DDC669D42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講者：林孟希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216795-8B56-D085-F21B-F7159BD28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195" y="181320"/>
            <a:ext cx="95804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2625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插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>
            <a:extLst>
              <a:ext uri="{FF2B5EF4-FFF2-40B4-BE49-F238E27FC236}">
                <a16:creationId xmlns:a16="http://schemas.microsoft.com/office/drawing/2014/main" id="{FB0F8D91-54A7-682E-EEAD-528783EF58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標題 3">
            <a:extLst>
              <a:ext uri="{FF2B5EF4-FFF2-40B4-BE49-F238E27FC236}">
                <a16:creationId xmlns:a16="http://schemas.microsoft.com/office/drawing/2014/main" id="{73FD0217-1278-0E9F-E39F-B3E70798EA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56000" y="2551839"/>
            <a:ext cx="8280000" cy="1754326"/>
          </a:xfrm>
          <a:solidFill>
            <a:schemeClr val="accent3">
              <a:lumMod val="40000"/>
              <a:lumOff val="60000"/>
              <a:alpha val="32000"/>
            </a:schemeClr>
          </a:solidFill>
          <a:ln w="279400" cap="sq" cmpd="thinThick">
            <a:solidFill>
              <a:schemeClr val="accent3">
                <a:lumMod val="40000"/>
                <a:lumOff val="60000"/>
                <a:alpha val="32000"/>
              </a:schemeClr>
            </a:solidFill>
            <a:miter lim="800000"/>
          </a:ln>
          <a:effectLst>
            <a:outerShdw blurRad="50800" dist="50800" dir="5400000" algn="ctr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TW" altLang="en-US" sz="6000" b="1" dirty="0">
                <a:solidFill>
                  <a:srgbClr val="80001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algn="ctr" latinLnBrk="0"/>
            <a:endParaRPr lang="zh-TW" altLang="en-US" sz="6000" b="1" dirty="0">
              <a:solidFill>
                <a:srgbClr val="80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703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專案介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4">
            <a:extLst>
              <a:ext uri="{FF2B5EF4-FFF2-40B4-BE49-F238E27FC236}">
                <a16:creationId xmlns:a16="http://schemas.microsoft.com/office/drawing/2014/main" id="{A4BC415B-F088-DFE9-6223-5EF9BCC725A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49843922"/>
              </p:ext>
            </p:extLst>
          </p:nvPr>
        </p:nvGraphicFramePr>
        <p:xfrm>
          <a:off x="0" y="6463004"/>
          <a:ext cx="12191995" cy="396000"/>
        </p:xfrm>
        <a:graphic>
          <a:graphicData uri="http://schemas.openxmlformats.org/drawingml/2006/table">
            <a:tbl>
              <a:tblPr firstRow="1" bandRow="1"/>
              <a:tblGrid>
                <a:gridCol w="1349216">
                  <a:extLst>
                    <a:ext uri="{9D8B030D-6E8A-4147-A177-3AD203B41FA5}">
                      <a16:colId xmlns:a16="http://schemas.microsoft.com/office/drawing/2014/main" val="52546981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441605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5403021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113018471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03402511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4146287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32835316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549793017"/>
                    </a:ext>
                  </a:extLst>
                </a:gridCol>
                <a:gridCol w="1009230">
                  <a:extLst>
                    <a:ext uri="{9D8B030D-6E8A-4147-A177-3AD203B41FA5}">
                      <a16:colId xmlns:a16="http://schemas.microsoft.com/office/drawing/2014/main" val="2460380814"/>
                    </a:ext>
                  </a:extLst>
                </a:gridCol>
                <a:gridCol w="389037">
                  <a:extLst>
                    <a:ext uri="{9D8B030D-6E8A-4147-A177-3AD203B41FA5}">
                      <a16:colId xmlns:a16="http://schemas.microsoft.com/office/drawing/2014/main" val="1333202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專案介紹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系統建置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資料蒐集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資料清整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kern="1200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資料分析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機器學習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網站架設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互動式網頁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67297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64CEFD3B-A75A-D79D-9EED-AD01BB6F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72" y="256104"/>
            <a:ext cx="9429584" cy="819619"/>
          </a:xfrm>
        </p:spPr>
        <p:txBody>
          <a:bodyPr>
            <a:normAutofit/>
          </a:bodyPr>
          <a:lstStyle>
            <a:lvl1pPr algn="l">
              <a:defRPr lang="ko-KR" altLang="en-US" sz="4000" b="1" kern="1200" spc="-150" dirty="0">
                <a:solidFill>
                  <a:srgbClr val="800019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</a:lstStyle>
          <a:p>
            <a:endParaRPr lang="ko-KR" altLang="en-US" dirty="0"/>
          </a:p>
        </p:txBody>
      </p:sp>
      <p:grpSp>
        <p:nvGrpSpPr>
          <p:cNvPr id="2" name="Google Shape;936;p49">
            <a:extLst>
              <a:ext uri="{FF2B5EF4-FFF2-40B4-BE49-F238E27FC236}">
                <a16:creationId xmlns:a16="http://schemas.microsoft.com/office/drawing/2014/main" id="{963F46FE-71C2-E3F6-BB63-F1BF9771D8E9}"/>
              </a:ext>
            </a:extLst>
          </p:cNvPr>
          <p:cNvGrpSpPr>
            <a:grpSpLocks noChangeAspect="1"/>
          </p:cNvGrpSpPr>
          <p:nvPr userDrawn="1"/>
        </p:nvGrpSpPr>
        <p:grpSpPr>
          <a:xfrm rot="2640000">
            <a:off x="210380" y="6454027"/>
            <a:ext cx="143991" cy="144000"/>
            <a:chOff x="570834" y="4322238"/>
            <a:chExt cx="443295" cy="443322"/>
          </a:xfrm>
          <a:solidFill>
            <a:srgbClr val="800019"/>
          </a:solidFill>
        </p:grpSpPr>
        <p:sp>
          <p:nvSpPr>
            <p:cNvPr id="5" name="Google Shape;937;p49">
              <a:extLst>
                <a:ext uri="{FF2B5EF4-FFF2-40B4-BE49-F238E27FC236}">
                  <a16:creationId xmlns:a16="http://schemas.microsoft.com/office/drawing/2014/main" id="{EF53659E-9461-A935-8362-9A9148F19EAE}"/>
                </a:ext>
              </a:extLst>
            </p:cNvPr>
            <p:cNvSpPr/>
            <p:nvPr/>
          </p:nvSpPr>
          <p:spPr>
            <a:xfrm>
              <a:off x="570834" y="4322238"/>
              <a:ext cx="443295" cy="443322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938;p49">
              <a:extLst>
                <a:ext uri="{FF2B5EF4-FFF2-40B4-BE49-F238E27FC236}">
                  <a16:creationId xmlns:a16="http://schemas.microsoft.com/office/drawing/2014/main" id="{72BDC9F6-BB95-7E90-28C2-918CA22CF296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939;p49">
              <a:extLst>
                <a:ext uri="{FF2B5EF4-FFF2-40B4-BE49-F238E27FC236}">
                  <a16:creationId xmlns:a16="http://schemas.microsoft.com/office/drawing/2014/main" id="{DB05D11C-9800-8224-2E7A-E2813E250693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940;p49">
              <a:extLst>
                <a:ext uri="{FF2B5EF4-FFF2-40B4-BE49-F238E27FC236}">
                  <a16:creationId xmlns:a16="http://schemas.microsoft.com/office/drawing/2014/main" id="{9D063366-E0C1-3075-6690-D5763755808F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F803B32-6914-6C87-55F7-B0D7A204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582" y="6479222"/>
            <a:ext cx="569536" cy="401638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798F0D16-DE91-49B5-A029-D44BD88A4D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DE8455D-790F-BE7E-E6AD-2D66B54BF29C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講者：林孟希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B68E641-D481-8815-954F-3B2AAFB91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195" y="181320"/>
            <a:ext cx="95804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328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系統建置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4">
            <a:extLst>
              <a:ext uri="{FF2B5EF4-FFF2-40B4-BE49-F238E27FC236}">
                <a16:creationId xmlns:a16="http://schemas.microsoft.com/office/drawing/2014/main" id="{4E0118B2-B7B6-2CD5-FCC6-D8439C75738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5396188"/>
              </p:ext>
            </p:extLst>
          </p:nvPr>
        </p:nvGraphicFramePr>
        <p:xfrm>
          <a:off x="0" y="6463004"/>
          <a:ext cx="12191995" cy="396000"/>
        </p:xfrm>
        <a:graphic>
          <a:graphicData uri="http://schemas.openxmlformats.org/drawingml/2006/table">
            <a:tbl>
              <a:tblPr firstRow="1" bandRow="1"/>
              <a:tblGrid>
                <a:gridCol w="1349216">
                  <a:extLst>
                    <a:ext uri="{9D8B030D-6E8A-4147-A177-3AD203B41FA5}">
                      <a16:colId xmlns:a16="http://schemas.microsoft.com/office/drawing/2014/main" val="52546981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441605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5403021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113018471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03402511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4146287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32835316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549793017"/>
                    </a:ext>
                  </a:extLst>
                </a:gridCol>
                <a:gridCol w="1009230">
                  <a:extLst>
                    <a:ext uri="{9D8B030D-6E8A-4147-A177-3AD203B41FA5}">
                      <a16:colId xmlns:a16="http://schemas.microsoft.com/office/drawing/2014/main" val="2460380814"/>
                    </a:ext>
                  </a:extLst>
                </a:gridCol>
                <a:gridCol w="389037">
                  <a:extLst>
                    <a:ext uri="{9D8B030D-6E8A-4147-A177-3AD203B41FA5}">
                      <a16:colId xmlns:a16="http://schemas.microsoft.com/office/drawing/2014/main" val="1333202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專案介紹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rgbClr val="695B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系統建置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資料蒐集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資料清整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kern="1200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資料分析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機器學習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網站架設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互動式網頁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67297"/>
                  </a:ext>
                </a:extLst>
              </a:tr>
            </a:tbl>
          </a:graphicData>
        </a:graphic>
      </p:graphicFrame>
      <p:grpSp>
        <p:nvGrpSpPr>
          <p:cNvPr id="15" name="Google Shape;936;p49">
            <a:extLst>
              <a:ext uri="{FF2B5EF4-FFF2-40B4-BE49-F238E27FC236}">
                <a16:creationId xmlns:a16="http://schemas.microsoft.com/office/drawing/2014/main" id="{6F3C1A78-31B9-5048-D85D-E90B53CBC6C4}"/>
              </a:ext>
            </a:extLst>
          </p:cNvPr>
          <p:cNvGrpSpPr>
            <a:grpSpLocks noChangeAspect="1"/>
          </p:cNvGrpSpPr>
          <p:nvPr userDrawn="1"/>
        </p:nvGrpSpPr>
        <p:grpSpPr>
          <a:xfrm rot="2640000">
            <a:off x="1584389" y="6454027"/>
            <a:ext cx="143991" cy="144000"/>
            <a:chOff x="570834" y="4322238"/>
            <a:chExt cx="443295" cy="443322"/>
          </a:xfrm>
          <a:solidFill>
            <a:srgbClr val="800019"/>
          </a:solidFill>
        </p:grpSpPr>
        <p:sp>
          <p:nvSpPr>
            <p:cNvPr id="16" name="Google Shape;937;p49">
              <a:extLst>
                <a:ext uri="{FF2B5EF4-FFF2-40B4-BE49-F238E27FC236}">
                  <a16:creationId xmlns:a16="http://schemas.microsoft.com/office/drawing/2014/main" id="{BBCB496D-68D3-DB59-EE57-F982DB6FFFF7}"/>
                </a:ext>
              </a:extLst>
            </p:cNvPr>
            <p:cNvSpPr/>
            <p:nvPr/>
          </p:nvSpPr>
          <p:spPr>
            <a:xfrm>
              <a:off x="570834" y="4322238"/>
              <a:ext cx="443295" cy="443322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938;p49">
              <a:extLst>
                <a:ext uri="{FF2B5EF4-FFF2-40B4-BE49-F238E27FC236}">
                  <a16:creationId xmlns:a16="http://schemas.microsoft.com/office/drawing/2014/main" id="{6A7A1FFB-111D-7168-6CB7-24C384C7487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939;p49">
              <a:extLst>
                <a:ext uri="{FF2B5EF4-FFF2-40B4-BE49-F238E27FC236}">
                  <a16:creationId xmlns:a16="http://schemas.microsoft.com/office/drawing/2014/main" id="{3534843A-C634-32D6-613F-EAD964E26A9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940;p49">
              <a:extLst>
                <a:ext uri="{FF2B5EF4-FFF2-40B4-BE49-F238E27FC236}">
                  <a16:creationId xmlns:a16="http://schemas.microsoft.com/office/drawing/2014/main" id="{5823FC72-132F-9973-BCFB-39AC3ACBB01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BAA66A89-59B2-B9C5-9363-F7BCCE08BB78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講者：廖昱誠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D78ECA2-E720-1580-0E2C-8AD4F441E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72" y="256104"/>
            <a:ext cx="9429584" cy="819619"/>
          </a:xfrm>
        </p:spPr>
        <p:txBody>
          <a:bodyPr>
            <a:normAutofit/>
          </a:bodyPr>
          <a:lstStyle>
            <a:lvl1pPr algn="l">
              <a:defRPr lang="ko-KR" altLang="en-US" sz="4000" b="1" kern="1200" spc="-150" dirty="0">
                <a:solidFill>
                  <a:srgbClr val="800019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01C1BFC8-4F53-7D09-8A2F-112D4207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582" y="6479222"/>
            <a:ext cx="569536" cy="401638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798F0D16-DE91-49B5-A029-D44BD88A4D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EB25D2-4D76-4E21-A379-E318F62AE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800" y="180000"/>
            <a:ext cx="957600" cy="9576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733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資料蒐集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BBFE121-B77F-E0D8-7B75-79714C5A00B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34798185"/>
              </p:ext>
            </p:extLst>
          </p:nvPr>
        </p:nvGraphicFramePr>
        <p:xfrm>
          <a:off x="0" y="6463004"/>
          <a:ext cx="12191995" cy="396000"/>
        </p:xfrm>
        <a:graphic>
          <a:graphicData uri="http://schemas.openxmlformats.org/drawingml/2006/table">
            <a:tbl>
              <a:tblPr firstRow="1" bandRow="1"/>
              <a:tblGrid>
                <a:gridCol w="1349216">
                  <a:extLst>
                    <a:ext uri="{9D8B030D-6E8A-4147-A177-3AD203B41FA5}">
                      <a16:colId xmlns:a16="http://schemas.microsoft.com/office/drawing/2014/main" val="52546981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441605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5403021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113018471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03402511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4146287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32835316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549793017"/>
                    </a:ext>
                  </a:extLst>
                </a:gridCol>
                <a:gridCol w="1009230">
                  <a:extLst>
                    <a:ext uri="{9D8B030D-6E8A-4147-A177-3AD203B41FA5}">
                      <a16:colId xmlns:a16="http://schemas.microsoft.com/office/drawing/2014/main" val="2460380814"/>
                    </a:ext>
                  </a:extLst>
                </a:gridCol>
                <a:gridCol w="389037">
                  <a:extLst>
                    <a:ext uri="{9D8B030D-6E8A-4147-A177-3AD203B41FA5}">
                      <a16:colId xmlns:a16="http://schemas.microsoft.com/office/drawing/2014/main" val="1333202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專案介紹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系統建置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rgbClr val="695B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資料蒐集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資料清整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kern="1200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資料分析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機器學習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網站架設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互動式網頁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67297"/>
                  </a:ext>
                </a:extLst>
              </a:tr>
            </a:tbl>
          </a:graphicData>
        </a:graphic>
      </p:graphicFrame>
      <p:grpSp>
        <p:nvGrpSpPr>
          <p:cNvPr id="8" name="Google Shape;936;p49">
            <a:extLst>
              <a:ext uri="{FF2B5EF4-FFF2-40B4-BE49-F238E27FC236}">
                <a16:creationId xmlns:a16="http://schemas.microsoft.com/office/drawing/2014/main" id="{2E09182F-6E2F-0B95-F8CB-A9674210CA71}"/>
              </a:ext>
            </a:extLst>
          </p:cNvPr>
          <p:cNvGrpSpPr>
            <a:grpSpLocks noChangeAspect="1"/>
          </p:cNvGrpSpPr>
          <p:nvPr userDrawn="1"/>
        </p:nvGrpSpPr>
        <p:grpSpPr>
          <a:xfrm rot="2640000">
            <a:off x="2916000" y="6448072"/>
            <a:ext cx="143991" cy="144000"/>
            <a:chOff x="570834" y="4322238"/>
            <a:chExt cx="443295" cy="443322"/>
          </a:xfrm>
          <a:solidFill>
            <a:srgbClr val="800019"/>
          </a:solidFill>
        </p:grpSpPr>
        <p:sp>
          <p:nvSpPr>
            <p:cNvPr id="9" name="Google Shape;937;p49">
              <a:extLst>
                <a:ext uri="{FF2B5EF4-FFF2-40B4-BE49-F238E27FC236}">
                  <a16:creationId xmlns:a16="http://schemas.microsoft.com/office/drawing/2014/main" id="{DC7461E1-FEB6-302B-0573-C55E75B8C685}"/>
                </a:ext>
              </a:extLst>
            </p:cNvPr>
            <p:cNvSpPr/>
            <p:nvPr/>
          </p:nvSpPr>
          <p:spPr>
            <a:xfrm>
              <a:off x="570834" y="4322238"/>
              <a:ext cx="443295" cy="443322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938;p49">
              <a:extLst>
                <a:ext uri="{FF2B5EF4-FFF2-40B4-BE49-F238E27FC236}">
                  <a16:creationId xmlns:a16="http://schemas.microsoft.com/office/drawing/2014/main" id="{3B161314-FED2-5EA6-4466-F16C07CBCDD9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939;p49">
              <a:extLst>
                <a:ext uri="{FF2B5EF4-FFF2-40B4-BE49-F238E27FC236}">
                  <a16:creationId xmlns:a16="http://schemas.microsoft.com/office/drawing/2014/main" id="{8DD522DA-B227-C068-F1E4-2B558FB036AC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940;p49">
              <a:extLst>
                <a:ext uri="{FF2B5EF4-FFF2-40B4-BE49-F238E27FC236}">
                  <a16:creationId xmlns:a16="http://schemas.microsoft.com/office/drawing/2014/main" id="{665B69F4-CCB3-35AE-C950-D8B4E707F7C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5" name="TextBox 13">
            <a:extLst>
              <a:ext uri="{FF2B5EF4-FFF2-40B4-BE49-F238E27FC236}">
                <a16:creationId xmlns:a16="http://schemas.microsoft.com/office/drawing/2014/main" id="{90FB3B8E-6B07-21AC-E305-CDCF5D268FB4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講者：吳依珊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A916CCA-F217-2AC3-2D13-7647383611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74172" y="256104"/>
            <a:ext cx="9429584" cy="819619"/>
          </a:xfrm>
        </p:spPr>
        <p:txBody>
          <a:bodyPr>
            <a:normAutofit/>
          </a:bodyPr>
          <a:lstStyle>
            <a:lvl1pPr algn="l">
              <a:defRPr lang="ko-KR" altLang="en-US" sz="4000" b="1" kern="1200" spc="-150" dirty="0">
                <a:solidFill>
                  <a:srgbClr val="800019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7CDE3FF-5B25-DF34-8519-98887EE2B9D2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10582" y="6479222"/>
            <a:ext cx="569536" cy="401638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798F0D16-DE91-49B5-A029-D44BD88A4D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1D32584-A12D-9715-E701-795DAFBF15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"/>
          <a:stretch/>
        </p:blipFill>
        <p:spPr>
          <a:xfrm>
            <a:off x="10972800" y="180000"/>
            <a:ext cx="95760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3270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資料清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BBFE121-B77F-E0D8-7B75-79714C5A00B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4592055"/>
              </p:ext>
            </p:extLst>
          </p:nvPr>
        </p:nvGraphicFramePr>
        <p:xfrm>
          <a:off x="0" y="6463004"/>
          <a:ext cx="12191995" cy="396000"/>
        </p:xfrm>
        <a:graphic>
          <a:graphicData uri="http://schemas.openxmlformats.org/drawingml/2006/table">
            <a:tbl>
              <a:tblPr firstRow="1" bandRow="1"/>
              <a:tblGrid>
                <a:gridCol w="1349216">
                  <a:extLst>
                    <a:ext uri="{9D8B030D-6E8A-4147-A177-3AD203B41FA5}">
                      <a16:colId xmlns:a16="http://schemas.microsoft.com/office/drawing/2014/main" val="52546981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441605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5403021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113018471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03402511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4146287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32835316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549793017"/>
                    </a:ext>
                  </a:extLst>
                </a:gridCol>
                <a:gridCol w="1009230">
                  <a:extLst>
                    <a:ext uri="{9D8B030D-6E8A-4147-A177-3AD203B41FA5}">
                      <a16:colId xmlns:a16="http://schemas.microsoft.com/office/drawing/2014/main" val="2460380814"/>
                    </a:ext>
                  </a:extLst>
                </a:gridCol>
                <a:gridCol w="389037">
                  <a:extLst>
                    <a:ext uri="{9D8B030D-6E8A-4147-A177-3AD203B41FA5}">
                      <a16:colId xmlns:a16="http://schemas.microsoft.com/office/drawing/2014/main" val="1333202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專案介紹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系統建置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資料蒐集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rgbClr val="695B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資料清整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kern="1200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資料分析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機器學習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網站架設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互動式網頁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67297"/>
                  </a:ext>
                </a:extLst>
              </a:tr>
            </a:tbl>
          </a:graphicData>
        </a:graphic>
      </p:graphicFrame>
      <p:grpSp>
        <p:nvGrpSpPr>
          <p:cNvPr id="8" name="Google Shape;936;p49">
            <a:extLst>
              <a:ext uri="{FF2B5EF4-FFF2-40B4-BE49-F238E27FC236}">
                <a16:creationId xmlns:a16="http://schemas.microsoft.com/office/drawing/2014/main" id="{2E09182F-6E2F-0B95-F8CB-A9674210CA71}"/>
              </a:ext>
            </a:extLst>
          </p:cNvPr>
          <p:cNvGrpSpPr>
            <a:grpSpLocks noChangeAspect="1"/>
          </p:cNvGrpSpPr>
          <p:nvPr userDrawn="1"/>
        </p:nvGrpSpPr>
        <p:grpSpPr>
          <a:xfrm rot="2640000">
            <a:off x="4269711" y="6448072"/>
            <a:ext cx="143991" cy="144000"/>
            <a:chOff x="570834" y="4322238"/>
            <a:chExt cx="443295" cy="443322"/>
          </a:xfrm>
          <a:solidFill>
            <a:srgbClr val="800019"/>
          </a:solidFill>
        </p:grpSpPr>
        <p:sp>
          <p:nvSpPr>
            <p:cNvPr id="9" name="Google Shape;937;p49">
              <a:extLst>
                <a:ext uri="{FF2B5EF4-FFF2-40B4-BE49-F238E27FC236}">
                  <a16:creationId xmlns:a16="http://schemas.microsoft.com/office/drawing/2014/main" id="{DC7461E1-FEB6-302B-0573-C55E75B8C685}"/>
                </a:ext>
              </a:extLst>
            </p:cNvPr>
            <p:cNvSpPr/>
            <p:nvPr/>
          </p:nvSpPr>
          <p:spPr>
            <a:xfrm>
              <a:off x="570834" y="4322238"/>
              <a:ext cx="443295" cy="443322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938;p49">
              <a:extLst>
                <a:ext uri="{FF2B5EF4-FFF2-40B4-BE49-F238E27FC236}">
                  <a16:creationId xmlns:a16="http://schemas.microsoft.com/office/drawing/2014/main" id="{3B161314-FED2-5EA6-4466-F16C07CBCDD9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939;p49">
              <a:extLst>
                <a:ext uri="{FF2B5EF4-FFF2-40B4-BE49-F238E27FC236}">
                  <a16:creationId xmlns:a16="http://schemas.microsoft.com/office/drawing/2014/main" id="{8DD522DA-B227-C068-F1E4-2B558FB036AC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940;p49">
              <a:extLst>
                <a:ext uri="{FF2B5EF4-FFF2-40B4-BE49-F238E27FC236}">
                  <a16:creationId xmlns:a16="http://schemas.microsoft.com/office/drawing/2014/main" id="{665B69F4-CCB3-35AE-C950-D8B4E707F7C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DA7208F7-6492-469C-B301-0D4D175E5A14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講者：李瀚文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BDF2882-7564-EDBE-293A-6447BB672BC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74172" y="256104"/>
            <a:ext cx="9429584" cy="819619"/>
          </a:xfrm>
        </p:spPr>
        <p:txBody>
          <a:bodyPr>
            <a:normAutofit/>
          </a:bodyPr>
          <a:lstStyle>
            <a:lvl1pPr algn="l">
              <a:defRPr lang="ko-KR" altLang="en-US" sz="4000" b="1" kern="1200" spc="-150" dirty="0">
                <a:solidFill>
                  <a:srgbClr val="800019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BABC217-4DE5-4A5E-E873-A28AE6D5F04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10582" y="6479222"/>
            <a:ext cx="569536" cy="401638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798F0D16-DE91-49B5-A029-D44BD88A4D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1349FDB-F397-EAE6-CB33-E848480E822D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800" y="181320"/>
            <a:ext cx="95760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6573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資料分析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BBFE121-B77F-E0D8-7B75-79714C5A00B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94668844"/>
              </p:ext>
            </p:extLst>
          </p:nvPr>
        </p:nvGraphicFramePr>
        <p:xfrm>
          <a:off x="0" y="6463004"/>
          <a:ext cx="12191995" cy="396000"/>
        </p:xfrm>
        <a:graphic>
          <a:graphicData uri="http://schemas.openxmlformats.org/drawingml/2006/table">
            <a:tbl>
              <a:tblPr firstRow="1" bandRow="1"/>
              <a:tblGrid>
                <a:gridCol w="1349216">
                  <a:extLst>
                    <a:ext uri="{9D8B030D-6E8A-4147-A177-3AD203B41FA5}">
                      <a16:colId xmlns:a16="http://schemas.microsoft.com/office/drawing/2014/main" val="52546981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441605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5403021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113018471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03402511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4146287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32835316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549793017"/>
                    </a:ext>
                  </a:extLst>
                </a:gridCol>
                <a:gridCol w="1009230">
                  <a:extLst>
                    <a:ext uri="{9D8B030D-6E8A-4147-A177-3AD203B41FA5}">
                      <a16:colId xmlns:a16="http://schemas.microsoft.com/office/drawing/2014/main" val="2460380814"/>
                    </a:ext>
                  </a:extLst>
                </a:gridCol>
                <a:gridCol w="389037">
                  <a:extLst>
                    <a:ext uri="{9D8B030D-6E8A-4147-A177-3AD203B41FA5}">
                      <a16:colId xmlns:a16="http://schemas.microsoft.com/office/drawing/2014/main" val="1333202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專案介紹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系統建置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資料蒐集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資料清整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kern="1200" cap="none" dirty="0">
                          <a:solidFill>
                            <a:srgbClr val="695B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資料分析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機器學習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網站架設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互動式網頁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67297"/>
                  </a:ext>
                </a:extLst>
              </a:tr>
            </a:tbl>
          </a:graphicData>
        </a:graphic>
      </p:graphicFrame>
      <p:grpSp>
        <p:nvGrpSpPr>
          <p:cNvPr id="8" name="Google Shape;936;p49">
            <a:extLst>
              <a:ext uri="{FF2B5EF4-FFF2-40B4-BE49-F238E27FC236}">
                <a16:creationId xmlns:a16="http://schemas.microsoft.com/office/drawing/2014/main" id="{2E09182F-6E2F-0B95-F8CB-A9674210CA71}"/>
              </a:ext>
            </a:extLst>
          </p:cNvPr>
          <p:cNvGrpSpPr>
            <a:grpSpLocks noChangeAspect="1"/>
          </p:cNvGrpSpPr>
          <p:nvPr userDrawn="1"/>
        </p:nvGrpSpPr>
        <p:grpSpPr>
          <a:xfrm rot="2640000">
            <a:off x="5623422" y="6448072"/>
            <a:ext cx="143991" cy="144000"/>
            <a:chOff x="570834" y="4322238"/>
            <a:chExt cx="443295" cy="443322"/>
          </a:xfrm>
          <a:solidFill>
            <a:srgbClr val="800019"/>
          </a:solidFill>
        </p:grpSpPr>
        <p:sp>
          <p:nvSpPr>
            <p:cNvPr id="9" name="Google Shape;937;p49">
              <a:extLst>
                <a:ext uri="{FF2B5EF4-FFF2-40B4-BE49-F238E27FC236}">
                  <a16:creationId xmlns:a16="http://schemas.microsoft.com/office/drawing/2014/main" id="{DC7461E1-FEB6-302B-0573-C55E75B8C685}"/>
                </a:ext>
              </a:extLst>
            </p:cNvPr>
            <p:cNvSpPr/>
            <p:nvPr/>
          </p:nvSpPr>
          <p:spPr>
            <a:xfrm>
              <a:off x="570834" y="4322238"/>
              <a:ext cx="443295" cy="443322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938;p49">
              <a:extLst>
                <a:ext uri="{FF2B5EF4-FFF2-40B4-BE49-F238E27FC236}">
                  <a16:creationId xmlns:a16="http://schemas.microsoft.com/office/drawing/2014/main" id="{3B161314-FED2-5EA6-4466-F16C07CBCDD9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939;p49">
              <a:extLst>
                <a:ext uri="{FF2B5EF4-FFF2-40B4-BE49-F238E27FC236}">
                  <a16:creationId xmlns:a16="http://schemas.microsoft.com/office/drawing/2014/main" id="{8DD522DA-B227-C068-F1E4-2B558FB036AC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940;p49">
              <a:extLst>
                <a:ext uri="{FF2B5EF4-FFF2-40B4-BE49-F238E27FC236}">
                  <a16:creationId xmlns:a16="http://schemas.microsoft.com/office/drawing/2014/main" id="{665B69F4-CCB3-35AE-C950-D8B4E707F7C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BD0D5594-90B8-BE6C-5498-C80796FBA0D3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講者：高浤勝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ADFEA5C-B901-83E5-6615-1987D5E3D42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74172" y="256104"/>
            <a:ext cx="9429584" cy="819619"/>
          </a:xfrm>
        </p:spPr>
        <p:txBody>
          <a:bodyPr>
            <a:normAutofit/>
          </a:bodyPr>
          <a:lstStyle>
            <a:lvl1pPr algn="l">
              <a:defRPr lang="ko-KR" altLang="en-US" sz="4000" b="1" kern="1200" spc="-150" dirty="0">
                <a:solidFill>
                  <a:srgbClr val="800019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92E3AD3-AC5D-D8E9-CBA2-CE4D1C91C06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10582" y="6479222"/>
            <a:ext cx="569536" cy="401638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798F0D16-DE91-49B5-A029-D44BD88A4D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8D8774-72C2-89E3-B7BE-D2D2F8AE5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800" y="180000"/>
            <a:ext cx="956886" cy="9576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機器學習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BBFE121-B77F-E0D8-7B75-79714C5A00B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31328462"/>
              </p:ext>
            </p:extLst>
          </p:nvPr>
        </p:nvGraphicFramePr>
        <p:xfrm>
          <a:off x="0" y="6463004"/>
          <a:ext cx="12191995" cy="396000"/>
        </p:xfrm>
        <a:graphic>
          <a:graphicData uri="http://schemas.openxmlformats.org/drawingml/2006/table">
            <a:tbl>
              <a:tblPr firstRow="1" bandRow="1"/>
              <a:tblGrid>
                <a:gridCol w="1349216">
                  <a:extLst>
                    <a:ext uri="{9D8B030D-6E8A-4147-A177-3AD203B41FA5}">
                      <a16:colId xmlns:a16="http://schemas.microsoft.com/office/drawing/2014/main" val="52546981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441605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5403021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113018471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03402511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4146287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32835316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549793017"/>
                    </a:ext>
                  </a:extLst>
                </a:gridCol>
                <a:gridCol w="1009230">
                  <a:extLst>
                    <a:ext uri="{9D8B030D-6E8A-4147-A177-3AD203B41FA5}">
                      <a16:colId xmlns:a16="http://schemas.microsoft.com/office/drawing/2014/main" val="2460380814"/>
                    </a:ext>
                  </a:extLst>
                </a:gridCol>
                <a:gridCol w="389037">
                  <a:extLst>
                    <a:ext uri="{9D8B030D-6E8A-4147-A177-3AD203B41FA5}">
                      <a16:colId xmlns:a16="http://schemas.microsoft.com/office/drawing/2014/main" val="1333202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專案介紹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系統建置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資料蒐集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資料清整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kern="1200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資料分析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rgbClr val="695B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機器學習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網站架設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互動式網頁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67297"/>
                  </a:ext>
                </a:extLst>
              </a:tr>
            </a:tbl>
          </a:graphicData>
        </a:graphic>
      </p:graphicFrame>
      <p:grpSp>
        <p:nvGrpSpPr>
          <p:cNvPr id="8" name="Google Shape;936;p49">
            <a:extLst>
              <a:ext uri="{FF2B5EF4-FFF2-40B4-BE49-F238E27FC236}">
                <a16:creationId xmlns:a16="http://schemas.microsoft.com/office/drawing/2014/main" id="{2E09182F-6E2F-0B95-F8CB-A9674210CA71}"/>
              </a:ext>
            </a:extLst>
          </p:cNvPr>
          <p:cNvGrpSpPr>
            <a:grpSpLocks noChangeAspect="1"/>
          </p:cNvGrpSpPr>
          <p:nvPr userDrawn="1"/>
        </p:nvGrpSpPr>
        <p:grpSpPr>
          <a:xfrm rot="2640000">
            <a:off x="6969711" y="6448072"/>
            <a:ext cx="143991" cy="144000"/>
            <a:chOff x="570834" y="4322238"/>
            <a:chExt cx="443295" cy="443322"/>
          </a:xfrm>
          <a:solidFill>
            <a:srgbClr val="800019"/>
          </a:solidFill>
        </p:grpSpPr>
        <p:sp>
          <p:nvSpPr>
            <p:cNvPr id="9" name="Google Shape;937;p49">
              <a:extLst>
                <a:ext uri="{FF2B5EF4-FFF2-40B4-BE49-F238E27FC236}">
                  <a16:creationId xmlns:a16="http://schemas.microsoft.com/office/drawing/2014/main" id="{DC7461E1-FEB6-302B-0573-C55E75B8C685}"/>
                </a:ext>
              </a:extLst>
            </p:cNvPr>
            <p:cNvSpPr/>
            <p:nvPr/>
          </p:nvSpPr>
          <p:spPr>
            <a:xfrm>
              <a:off x="570834" y="4322238"/>
              <a:ext cx="443295" cy="443322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938;p49">
              <a:extLst>
                <a:ext uri="{FF2B5EF4-FFF2-40B4-BE49-F238E27FC236}">
                  <a16:creationId xmlns:a16="http://schemas.microsoft.com/office/drawing/2014/main" id="{3B161314-FED2-5EA6-4466-F16C07CBCDD9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939;p49">
              <a:extLst>
                <a:ext uri="{FF2B5EF4-FFF2-40B4-BE49-F238E27FC236}">
                  <a16:creationId xmlns:a16="http://schemas.microsoft.com/office/drawing/2014/main" id="{8DD522DA-B227-C068-F1E4-2B558FB036AC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940;p49">
              <a:extLst>
                <a:ext uri="{FF2B5EF4-FFF2-40B4-BE49-F238E27FC236}">
                  <a16:creationId xmlns:a16="http://schemas.microsoft.com/office/drawing/2014/main" id="{665B69F4-CCB3-35AE-C950-D8B4E707F7C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DE6BF074-C3E1-B3B5-AD6E-9DB75CCF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72" y="256104"/>
            <a:ext cx="9429584" cy="819619"/>
          </a:xfrm>
        </p:spPr>
        <p:txBody>
          <a:bodyPr>
            <a:normAutofit/>
          </a:bodyPr>
          <a:lstStyle>
            <a:lvl1pPr algn="l">
              <a:defRPr lang="ko-KR" altLang="en-US" sz="4000" b="1" kern="1200" spc="-150" dirty="0">
                <a:solidFill>
                  <a:srgbClr val="800019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CA5D53B-A6F8-2352-25E9-663F75A3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582" y="6479222"/>
            <a:ext cx="569536" cy="401638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798F0D16-DE91-49B5-A029-D44BD88A4D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865B94D8-5A9B-7B83-2BDC-F861A4E02032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講者：林孟希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6949DB-9491-886A-5596-8AC5AF93CF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195" y="181320"/>
            <a:ext cx="95804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9244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網站架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BBFE121-B77F-E0D8-7B75-79714C5A00B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026849"/>
              </p:ext>
            </p:extLst>
          </p:nvPr>
        </p:nvGraphicFramePr>
        <p:xfrm>
          <a:off x="0" y="6463004"/>
          <a:ext cx="12191995" cy="396000"/>
        </p:xfrm>
        <a:graphic>
          <a:graphicData uri="http://schemas.openxmlformats.org/drawingml/2006/table">
            <a:tbl>
              <a:tblPr firstRow="1" bandRow="1"/>
              <a:tblGrid>
                <a:gridCol w="1349216">
                  <a:extLst>
                    <a:ext uri="{9D8B030D-6E8A-4147-A177-3AD203B41FA5}">
                      <a16:colId xmlns:a16="http://schemas.microsoft.com/office/drawing/2014/main" val="52546981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441605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540302102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113018471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03402511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41462874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3328353160"/>
                    </a:ext>
                  </a:extLst>
                </a:gridCol>
                <a:gridCol w="1349216">
                  <a:extLst>
                    <a:ext uri="{9D8B030D-6E8A-4147-A177-3AD203B41FA5}">
                      <a16:colId xmlns:a16="http://schemas.microsoft.com/office/drawing/2014/main" val="2549793017"/>
                    </a:ext>
                  </a:extLst>
                </a:gridCol>
                <a:gridCol w="1009230">
                  <a:extLst>
                    <a:ext uri="{9D8B030D-6E8A-4147-A177-3AD203B41FA5}">
                      <a16:colId xmlns:a16="http://schemas.microsoft.com/office/drawing/2014/main" val="2460380814"/>
                    </a:ext>
                  </a:extLst>
                </a:gridCol>
                <a:gridCol w="389037">
                  <a:extLst>
                    <a:ext uri="{9D8B030D-6E8A-4147-A177-3AD203B41FA5}">
                      <a16:colId xmlns:a16="http://schemas.microsoft.com/office/drawing/2014/main" val="1333202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專案介紹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系統建置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資料蒐集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資料清整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kern="1200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資料分析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機器學習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rgbClr val="695B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網站架設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互動式網頁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總結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67297"/>
                  </a:ext>
                </a:extLst>
              </a:tr>
            </a:tbl>
          </a:graphicData>
        </a:graphic>
      </p:graphicFrame>
      <p:grpSp>
        <p:nvGrpSpPr>
          <p:cNvPr id="8" name="Google Shape;936;p49">
            <a:extLst>
              <a:ext uri="{FF2B5EF4-FFF2-40B4-BE49-F238E27FC236}">
                <a16:creationId xmlns:a16="http://schemas.microsoft.com/office/drawing/2014/main" id="{2E09182F-6E2F-0B95-F8CB-A9674210CA71}"/>
              </a:ext>
            </a:extLst>
          </p:cNvPr>
          <p:cNvGrpSpPr>
            <a:grpSpLocks noChangeAspect="1"/>
          </p:cNvGrpSpPr>
          <p:nvPr userDrawn="1"/>
        </p:nvGrpSpPr>
        <p:grpSpPr>
          <a:xfrm rot="2640000">
            <a:off x="8330289" y="6448072"/>
            <a:ext cx="143991" cy="144000"/>
            <a:chOff x="570834" y="4322238"/>
            <a:chExt cx="443295" cy="443322"/>
          </a:xfrm>
          <a:solidFill>
            <a:srgbClr val="800019"/>
          </a:solidFill>
        </p:grpSpPr>
        <p:sp>
          <p:nvSpPr>
            <p:cNvPr id="9" name="Google Shape;937;p49">
              <a:extLst>
                <a:ext uri="{FF2B5EF4-FFF2-40B4-BE49-F238E27FC236}">
                  <a16:creationId xmlns:a16="http://schemas.microsoft.com/office/drawing/2014/main" id="{DC7461E1-FEB6-302B-0573-C55E75B8C685}"/>
                </a:ext>
              </a:extLst>
            </p:cNvPr>
            <p:cNvSpPr/>
            <p:nvPr/>
          </p:nvSpPr>
          <p:spPr>
            <a:xfrm>
              <a:off x="570834" y="4322238"/>
              <a:ext cx="443295" cy="443322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938;p49">
              <a:extLst>
                <a:ext uri="{FF2B5EF4-FFF2-40B4-BE49-F238E27FC236}">
                  <a16:creationId xmlns:a16="http://schemas.microsoft.com/office/drawing/2014/main" id="{3B161314-FED2-5EA6-4466-F16C07CBCDD9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939;p49">
              <a:extLst>
                <a:ext uri="{FF2B5EF4-FFF2-40B4-BE49-F238E27FC236}">
                  <a16:creationId xmlns:a16="http://schemas.microsoft.com/office/drawing/2014/main" id="{8DD522DA-B227-C068-F1E4-2B558FB036AC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940;p49">
              <a:extLst>
                <a:ext uri="{FF2B5EF4-FFF2-40B4-BE49-F238E27FC236}">
                  <a16:creationId xmlns:a16="http://schemas.microsoft.com/office/drawing/2014/main" id="{665B69F4-CCB3-35AE-C950-D8B4E707F7C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32D7AE18-B556-EB20-BC24-B2E2E9FCA673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講者：吳勁宏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2AD04F3-DBFC-9D7F-8C0E-6BDAA5BD42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74172" y="256104"/>
            <a:ext cx="9429584" cy="819619"/>
          </a:xfrm>
        </p:spPr>
        <p:txBody>
          <a:bodyPr>
            <a:normAutofit/>
          </a:bodyPr>
          <a:lstStyle>
            <a:lvl1pPr algn="l">
              <a:defRPr lang="ko-KR" altLang="en-US" sz="4000" b="1" kern="1200" spc="-150" dirty="0">
                <a:solidFill>
                  <a:srgbClr val="800019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2312D14-3FB3-C33B-C05E-08A5AE40A05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10582" y="6479222"/>
            <a:ext cx="569536" cy="401638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798F0D16-DE91-49B5-A029-D44BD88A4D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2BCF1CA-F969-532E-79C0-83F145F60F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800" y="180000"/>
            <a:ext cx="957600" cy="9576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56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798F0D16-DE91-49B5-A029-D44BD88A4D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  <p:sldLayoutId id="2147483662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55" r:id="rId12"/>
    <p:sldLayoutId id="2147483651" r:id="rId13"/>
    <p:sldLayoutId id="2147483660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4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41.png"/><Relationship Id="rId9" Type="http://schemas.openxmlformats.org/officeDocument/2006/relationships/image" Target="../media/image7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jpe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5" Type="http://schemas.openxmlformats.org/officeDocument/2006/relationships/image" Target="../media/image104.png"/><Relationship Id="rId10" Type="http://schemas.openxmlformats.org/officeDocument/2006/relationships/customXml" Target="../ink/ink1.xml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10" Type="http://schemas.openxmlformats.org/officeDocument/2006/relationships/image" Target="../media/image124.svg"/><Relationship Id="rId4" Type="http://schemas.openxmlformats.org/officeDocument/2006/relationships/image" Target="../media/image118.sv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2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6.png"/><Relationship Id="rId26" Type="http://schemas.openxmlformats.org/officeDocument/2006/relationships/image" Target="../media/image53.png"/><Relationship Id="rId3" Type="http://schemas.openxmlformats.org/officeDocument/2006/relationships/image" Target="../media/image32.png"/><Relationship Id="rId21" Type="http://schemas.openxmlformats.org/officeDocument/2006/relationships/image" Target="../media/image21.png"/><Relationship Id="rId34" Type="http://schemas.openxmlformats.org/officeDocument/2006/relationships/image" Target="../media/image6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39.png"/><Relationship Id="rId19" Type="http://schemas.openxmlformats.org/officeDocument/2006/relationships/image" Target="../media/image47.png"/><Relationship Id="rId31" Type="http://schemas.openxmlformats.org/officeDocument/2006/relationships/image" Target="../media/image58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2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tile tx="-768350" ty="0" sx="72000" sy="72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80B9DB5-7EC0-9623-714C-06B161771C9C}"/>
              </a:ext>
            </a:extLst>
          </p:cNvPr>
          <p:cNvSpPr/>
          <p:nvPr/>
        </p:nvSpPr>
        <p:spPr>
          <a:xfrm>
            <a:off x="5680" y="0"/>
            <a:ext cx="9126157" cy="6858000"/>
          </a:xfrm>
          <a:prstGeom prst="rect">
            <a:avLst/>
          </a:prstGeom>
          <a:gradFill>
            <a:gsLst>
              <a:gs pos="44000">
                <a:schemeClr val="bg1">
                  <a:lumMod val="95000"/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65321" y="2381241"/>
            <a:ext cx="1044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dirty="0">
                <a:solidFill>
                  <a:srgbClr val="80001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</a:rPr>
              <a:t>Be On Time </a:t>
            </a:r>
            <a:r>
              <a:rPr lang="zh-TW" altLang="en-US" sz="5400" b="1" dirty="0">
                <a:solidFill>
                  <a:srgbClr val="80001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您的航班準點秘書</a:t>
            </a:r>
            <a:endParaRPr lang="ko-KR" altLang="en-US" sz="5400" b="1" dirty="0">
              <a:solidFill>
                <a:srgbClr val="800019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65321" y="1395812"/>
            <a:ext cx="8352000" cy="0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2000">
                  <a:schemeClr val="accent3">
                    <a:lumMod val="75000"/>
                    <a:alpha val="43000"/>
                  </a:schemeClr>
                </a:gs>
                <a:gs pos="75000">
                  <a:schemeClr val="accent3">
                    <a:lumMod val="75000"/>
                    <a:alpha val="12000"/>
                  </a:schemeClr>
                </a:gs>
                <a:gs pos="92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665321" y="3281487"/>
            <a:ext cx="4161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航班資訊分析與預測</a:t>
            </a:r>
            <a:endParaRPr lang="ko-KR" altLang="en-US" sz="2800" b="1" dirty="0">
              <a:solidFill>
                <a:srgbClr val="800019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6EC4C8-02C8-A70A-453A-B8BA791C8EA4}"/>
              </a:ext>
            </a:extLst>
          </p:cNvPr>
          <p:cNvSpPr txBox="1"/>
          <p:nvPr/>
        </p:nvSpPr>
        <p:spPr>
          <a:xfrm>
            <a:off x="665321" y="857744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haroni" panose="02010803020104030203" pitchFamily="2" charset="-79"/>
              </a:rPr>
              <a:t>BDSE29</a:t>
            </a:r>
            <a:r>
              <a:rPr lang="en-US" altLang="zh-TW" sz="3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zh-TW" altLang="en-US" sz="36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ED6F48-10F7-53F9-42B3-75C35156F424}"/>
              </a:ext>
            </a:extLst>
          </p:cNvPr>
          <p:cNvSpPr txBox="1"/>
          <p:nvPr/>
        </p:nvSpPr>
        <p:spPr>
          <a:xfrm>
            <a:off x="665321" y="5580815"/>
            <a:ext cx="980472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95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組長：林孟希</a:t>
            </a:r>
            <a:endParaRPr lang="en-US" altLang="zh-TW" sz="195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95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組員：廖昱誠、吳依珊、李瀚文</a:t>
            </a:r>
            <a:endParaRPr lang="en-US" altLang="zh-TW" sz="195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95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zh-TW" altLang="en-US" sz="195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高浤勝、吳勁宏、張亦瑄</a:t>
            </a: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D0F7250-6609-5ECC-2499-C40F6003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虛擬機硬體配置</a:t>
            </a:r>
          </a:p>
        </p:txBody>
      </p:sp>
      <p:sp>
        <p:nvSpPr>
          <p:cNvPr id="4" name="投影片編號版面配置區 29">
            <a:extLst>
              <a:ext uri="{FF2B5EF4-FFF2-40B4-BE49-F238E27FC236}">
                <a16:creationId xmlns:a16="http://schemas.microsoft.com/office/drawing/2014/main" id="{80600F7D-4C93-33ED-32EC-C640D239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22" name="表格 6">
            <a:extLst>
              <a:ext uri="{FF2B5EF4-FFF2-40B4-BE49-F238E27FC236}">
                <a16:creationId xmlns:a16="http://schemas.microsoft.com/office/drawing/2014/main" id="{0201DF06-A040-1E51-2F51-4AFD3C6A8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572647"/>
              </p:ext>
            </p:extLst>
          </p:nvPr>
        </p:nvGraphicFramePr>
        <p:xfrm>
          <a:off x="881623" y="1323863"/>
          <a:ext cx="9876964" cy="505004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739458">
                  <a:extLst>
                    <a:ext uri="{9D8B030D-6E8A-4147-A177-3AD203B41FA5}">
                      <a16:colId xmlns:a16="http://schemas.microsoft.com/office/drawing/2014/main" val="2032802149"/>
                    </a:ext>
                  </a:extLst>
                </a:gridCol>
                <a:gridCol w="4068753">
                  <a:extLst>
                    <a:ext uri="{9D8B030D-6E8A-4147-A177-3AD203B41FA5}">
                      <a16:colId xmlns:a16="http://schemas.microsoft.com/office/drawing/2014/main" val="277956428"/>
                    </a:ext>
                  </a:extLst>
                </a:gridCol>
                <a:gridCol w="4068753">
                  <a:extLst>
                    <a:ext uri="{9D8B030D-6E8A-4147-A177-3AD203B41FA5}">
                      <a16:colId xmlns:a16="http://schemas.microsoft.com/office/drawing/2014/main" val="2377069742"/>
                    </a:ext>
                  </a:extLst>
                </a:gridCol>
              </a:tblGrid>
              <a:tr h="718965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實體主機</a:t>
                      </a:r>
                      <a:endParaRPr lang="zh-TW" altLang="en-US" sz="24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虛擬主機</a:t>
                      </a:r>
                      <a:endParaRPr lang="zh-TW" altLang="en-US" sz="24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528213"/>
                  </a:ext>
                </a:extLst>
              </a:tr>
              <a:tr h="1067095"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7</a:t>
                      </a:r>
                      <a:r>
                        <a:rPr lang="zh-TW" altLang="en-US" sz="2400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台</a:t>
                      </a:r>
                      <a:endParaRPr lang="zh-TW" altLang="en-US" sz="2400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14</a:t>
                      </a:r>
                      <a:r>
                        <a:rPr lang="zh-TW" altLang="en-US" sz="2400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台</a:t>
                      </a:r>
                      <a:endParaRPr lang="zh-TW" altLang="en-US" sz="2400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065850"/>
                  </a:ext>
                </a:extLst>
              </a:tr>
              <a:tr h="1119751"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InteI®</a:t>
                      </a: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Core™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i7-8700K 6</a:t>
                      </a: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核 </a:t>
                      </a: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12</a:t>
                      </a: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緒</a:t>
                      </a:r>
                      <a:endParaRPr lang="zh-TW" altLang="en-US" sz="2400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單機</a:t>
                      </a: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6</a:t>
                      </a: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核</a:t>
                      </a: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，</a:t>
                      </a: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叢集共</a:t>
                      </a: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84</a:t>
                      </a: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核</a:t>
                      </a:r>
                      <a:endParaRPr kumimoji="0" lang="zh-TW" altLang="en-US" sz="24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4524868"/>
                  </a:ext>
                </a:extLst>
              </a:tr>
              <a:tr h="1067095"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64GB</a:t>
                      </a: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，共</a:t>
                      </a: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448GB</a:t>
                      </a:r>
                      <a:endParaRPr kumimoji="0" lang="zh-TW" altLang="en-US" sz="24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單機</a:t>
                      </a: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24GB，</a:t>
                      </a: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叢集共</a:t>
                      </a: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336GB</a:t>
                      </a:r>
                      <a:endParaRPr kumimoji="0" lang="zh-TW" altLang="en-US" sz="24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276529"/>
                  </a:ext>
                </a:extLst>
              </a:tr>
              <a:tr h="1067095"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1TB</a:t>
                      </a: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，共</a:t>
                      </a: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7TB</a:t>
                      </a: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單機</a:t>
                      </a: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512GB，</a:t>
                      </a:r>
                      <a:r>
                        <a:rPr kumimoji="0" lang="zh-TW" alt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叢集共</a:t>
                      </a: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7TB</a:t>
                      </a:r>
                      <a:endParaRPr kumimoji="0" lang="zh-TW" altLang="en-US" sz="24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047101"/>
                  </a:ext>
                </a:extLst>
              </a:tr>
            </a:tbl>
          </a:graphicData>
        </a:graphic>
      </p:graphicFrame>
      <p:pic>
        <p:nvPicPr>
          <p:cNvPr id="24" name="圖形 23" descr="電腦 外框">
            <a:extLst>
              <a:ext uri="{FF2B5EF4-FFF2-40B4-BE49-F238E27FC236}">
                <a16:creationId xmlns:a16="http://schemas.microsoft.com/office/drawing/2014/main" id="{7A2555A7-A3E0-DB3A-301E-6B890A2631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520" y="2128478"/>
            <a:ext cx="911793" cy="99811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5F2F6DD-AF98-8368-75B5-4DF99735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970" y="3188930"/>
            <a:ext cx="960504" cy="99820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48FC3ED-9632-82FF-EB39-3B82C65014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595" y="4315437"/>
            <a:ext cx="792766" cy="84179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8BA33C2-69A1-B330-F94B-DB1520D3207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413" y="5401354"/>
            <a:ext cx="653525" cy="693939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F917A5E-89AF-5E0B-3BD0-2509711ACDFA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F49F3AE1-2A6B-F7B5-6894-90937AA8246A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8A46900-BCB2-D8D2-6435-E07BDD87D84B}"/>
                </a:ext>
              </a:extLst>
            </p:cNvPr>
            <p:cNvSpPr/>
            <p:nvPr/>
          </p:nvSpPr>
          <p:spPr>
            <a:xfrm>
              <a:off x="881623" y="959082"/>
              <a:ext cx="3456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36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3A27752-2F50-A7A6-DEAA-127E00C5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叢集架構 </a:t>
            </a:r>
          </a:p>
        </p:txBody>
      </p:sp>
      <p:sp>
        <p:nvSpPr>
          <p:cNvPr id="106" name="投影片編號版面配置區 29">
            <a:extLst>
              <a:ext uri="{FF2B5EF4-FFF2-40B4-BE49-F238E27FC236}">
                <a16:creationId xmlns:a16="http://schemas.microsoft.com/office/drawing/2014/main" id="{5C647918-13D1-E5B7-0640-47EF61DE9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29793AE-EB7D-3E8C-1223-3FC5D822F67C}"/>
              </a:ext>
            </a:extLst>
          </p:cNvPr>
          <p:cNvGrpSpPr/>
          <p:nvPr/>
        </p:nvGrpSpPr>
        <p:grpSpPr>
          <a:xfrm>
            <a:off x="6988953" y="1433558"/>
            <a:ext cx="3148488" cy="3907223"/>
            <a:chOff x="6879175" y="1344706"/>
            <a:chExt cx="3148488" cy="3743237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AA86A3AD-A359-20C2-0C1B-8F9AF19D1741}"/>
                </a:ext>
              </a:extLst>
            </p:cNvPr>
            <p:cNvSpPr/>
            <p:nvPr/>
          </p:nvSpPr>
          <p:spPr>
            <a:xfrm>
              <a:off x="6879175" y="1344706"/>
              <a:ext cx="3148488" cy="374323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8" name="圖片 27" descr="一張含有 文字 的圖片&#10;&#10;自動產生的描述">
              <a:extLst>
                <a:ext uri="{FF2B5EF4-FFF2-40B4-BE49-F238E27FC236}">
                  <a16:creationId xmlns:a16="http://schemas.microsoft.com/office/drawing/2014/main" id="{5049E07E-019F-22F2-1105-5C57AB50A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4824" y="2310053"/>
              <a:ext cx="2937189" cy="1715751"/>
            </a:xfrm>
            <a:prstGeom prst="rect">
              <a:avLst/>
            </a:prstGeom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39D91341-8766-9BB8-1FEF-FD10C18E912F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24DB7248-23E9-8BF0-7770-EE0A8DFC7AFE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82F0298-A92A-2869-6F0E-D92B9FE68BF9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02BA43F7-0D11-B775-9D7E-E69E79E1A85E}"/>
              </a:ext>
            </a:extLst>
          </p:cNvPr>
          <p:cNvGrpSpPr/>
          <p:nvPr/>
        </p:nvGrpSpPr>
        <p:grpSpPr>
          <a:xfrm>
            <a:off x="901765" y="1427649"/>
            <a:ext cx="5897368" cy="1896662"/>
            <a:chOff x="901765" y="1427649"/>
            <a:chExt cx="5897368" cy="1896662"/>
          </a:xfrm>
        </p:grpSpPr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D7E380C8-D5F7-ACD1-D3B1-C028E4E42D2A}"/>
                </a:ext>
              </a:extLst>
            </p:cNvPr>
            <p:cNvGrpSpPr/>
            <p:nvPr/>
          </p:nvGrpSpPr>
          <p:grpSpPr>
            <a:xfrm>
              <a:off x="2659133" y="2423258"/>
              <a:ext cx="4140000" cy="892800"/>
              <a:chOff x="2659133" y="2474212"/>
              <a:chExt cx="4140000" cy="892800"/>
            </a:xfrm>
          </p:grpSpPr>
          <p:sp>
            <p:nvSpPr>
              <p:cNvPr id="31" name="矩形: 圓角 10">
                <a:extLst>
                  <a:ext uri="{FF2B5EF4-FFF2-40B4-BE49-F238E27FC236}">
                    <a16:creationId xmlns:a16="http://schemas.microsoft.com/office/drawing/2014/main" id="{A2D77455-8C13-42B2-86F0-DE859FD0D1D3}"/>
                  </a:ext>
                </a:extLst>
              </p:cNvPr>
              <p:cNvSpPr/>
              <p:nvPr/>
            </p:nvSpPr>
            <p:spPr>
              <a:xfrm>
                <a:off x="2659133" y="2474212"/>
                <a:ext cx="4140000" cy="8928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006912A-6F56-CCE9-C684-706B1F3D2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10788" y="2608912"/>
                <a:ext cx="1158199" cy="601721"/>
              </a:xfrm>
              <a:prstGeom prst="rect">
                <a:avLst/>
              </a:prstGeom>
            </p:spPr>
          </p:pic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21105D61-0B9F-F6E0-05DD-2F15129D1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5301" y="2625495"/>
                <a:ext cx="2116800" cy="669816"/>
              </a:xfrm>
              <a:prstGeom prst="rect">
                <a:avLst/>
              </a:pr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988D3449-A4C3-A8EA-40EB-4420E46BEE8E}"/>
                </a:ext>
              </a:extLst>
            </p:cNvPr>
            <p:cNvGrpSpPr/>
            <p:nvPr/>
          </p:nvGrpSpPr>
          <p:grpSpPr>
            <a:xfrm>
              <a:off x="2659133" y="1433564"/>
              <a:ext cx="4140000" cy="892800"/>
              <a:chOff x="2659133" y="1433564"/>
              <a:chExt cx="4140000" cy="892800"/>
            </a:xfrm>
          </p:grpSpPr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B380F655-B2D1-EF72-A96B-CDE1FFC37717}"/>
                  </a:ext>
                </a:extLst>
              </p:cNvPr>
              <p:cNvSpPr/>
              <p:nvPr/>
            </p:nvSpPr>
            <p:spPr>
              <a:xfrm>
                <a:off x="2659133" y="1433564"/>
                <a:ext cx="4140000" cy="8928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7" name="圖片 56">
                <a:extLst>
                  <a:ext uri="{FF2B5EF4-FFF2-40B4-BE49-F238E27FC236}">
                    <a16:creationId xmlns:a16="http://schemas.microsoft.com/office/drawing/2014/main" id="{38E05561-DBB1-1527-3BDD-8D7181E20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4893" y="1627497"/>
                <a:ext cx="1476803" cy="587854"/>
              </a:xfrm>
              <a:prstGeom prst="rect">
                <a:avLst/>
              </a:prstGeom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4B2D08A1-F96A-AF7E-D227-173C965F2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52037" y="1538278"/>
                <a:ext cx="691984" cy="696148"/>
              </a:xfrm>
              <a:prstGeom prst="rect">
                <a:avLst/>
              </a:prstGeom>
            </p:spPr>
          </p:pic>
        </p:grp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2DE307AF-F3A2-A9BA-7D98-4A41440FBCB2}"/>
                </a:ext>
              </a:extLst>
            </p:cNvPr>
            <p:cNvSpPr/>
            <p:nvPr/>
          </p:nvSpPr>
          <p:spPr>
            <a:xfrm>
              <a:off x="901765" y="1427649"/>
              <a:ext cx="1594800" cy="892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應用程式</a:t>
              </a:r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864968D2-6AE9-CFE8-B6BC-B8C6DE24E750}"/>
                </a:ext>
              </a:extLst>
            </p:cNvPr>
            <p:cNvSpPr/>
            <p:nvPr/>
          </p:nvSpPr>
          <p:spPr>
            <a:xfrm>
              <a:off x="901765" y="2431511"/>
              <a:ext cx="1594800" cy="892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運算引擎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A27967A-8C34-1451-F166-92806247CCCB}"/>
              </a:ext>
            </a:extLst>
          </p:cNvPr>
          <p:cNvGrpSpPr/>
          <p:nvPr/>
        </p:nvGrpSpPr>
        <p:grpSpPr>
          <a:xfrm>
            <a:off x="901765" y="3412952"/>
            <a:ext cx="5897369" cy="1929184"/>
            <a:chOff x="901765" y="3412952"/>
            <a:chExt cx="5897369" cy="1929184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503401F4-9203-C758-55E7-60687FA794B0}"/>
                </a:ext>
              </a:extLst>
            </p:cNvPr>
            <p:cNvGrpSpPr/>
            <p:nvPr/>
          </p:nvGrpSpPr>
          <p:grpSpPr>
            <a:xfrm>
              <a:off x="2659133" y="3412952"/>
              <a:ext cx="4140000" cy="913776"/>
              <a:chOff x="2659133" y="3452329"/>
              <a:chExt cx="4140000" cy="913776"/>
            </a:xfrm>
          </p:grpSpPr>
          <p:sp>
            <p:nvSpPr>
              <p:cNvPr id="23" name="矩形: 圓角 10">
                <a:extLst>
                  <a:ext uri="{FF2B5EF4-FFF2-40B4-BE49-F238E27FC236}">
                    <a16:creationId xmlns:a16="http://schemas.microsoft.com/office/drawing/2014/main" id="{033FABCC-9EB1-F21D-EBD7-D1130FBDA9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59133" y="3452329"/>
                <a:ext cx="4140000" cy="91377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8" name="圖片 67" descr="一張含有 標誌 的圖片&#10;&#10;自動產生的描述">
                <a:extLst>
                  <a:ext uri="{FF2B5EF4-FFF2-40B4-BE49-F238E27FC236}">
                    <a16:creationId xmlns:a16="http://schemas.microsoft.com/office/drawing/2014/main" id="{91B4831B-5FAF-E4B9-78E6-C73B418C1B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46068" y="3502959"/>
                <a:ext cx="2117891" cy="828000"/>
              </a:xfrm>
              <a:prstGeom prst="rect">
                <a:avLst/>
              </a:prstGeom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237B0339-6E39-0864-4708-06F2C3A136E5}"/>
                </a:ext>
              </a:extLst>
            </p:cNvPr>
            <p:cNvGrpSpPr/>
            <p:nvPr/>
          </p:nvGrpSpPr>
          <p:grpSpPr>
            <a:xfrm>
              <a:off x="2659134" y="4423622"/>
              <a:ext cx="4140000" cy="918514"/>
              <a:chOff x="2659134" y="4452125"/>
              <a:chExt cx="4140000" cy="918514"/>
            </a:xfrm>
          </p:grpSpPr>
          <p:sp>
            <p:nvSpPr>
              <p:cNvPr id="24" name="矩形: 圓角 10">
                <a:extLst>
                  <a:ext uri="{FF2B5EF4-FFF2-40B4-BE49-F238E27FC236}">
                    <a16:creationId xmlns:a16="http://schemas.microsoft.com/office/drawing/2014/main" id="{B73B704A-7D0D-FD77-74C0-7DBC28867C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59134" y="4452125"/>
                <a:ext cx="4140000" cy="91851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70" name="圖片 69" descr="一張含有 標誌 的圖片&#10;&#10;自動產生的描述">
                <a:extLst>
                  <a:ext uri="{FF2B5EF4-FFF2-40B4-BE49-F238E27FC236}">
                    <a16:creationId xmlns:a16="http://schemas.microsoft.com/office/drawing/2014/main" id="{23879246-8AB2-8CAA-C33F-CD2559D970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46068" y="4560965"/>
                <a:ext cx="2116800" cy="683206"/>
              </a:xfrm>
              <a:prstGeom prst="rect">
                <a:avLst/>
              </a:prstGeom>
            </p:spPr>
          </p:pic>
        </p:grp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09C9642C-E256-AE26-10EA-1B150A1ABFDA}"/>
                </a:ext>
              </a:extLst>
            </p:cNvPr>
            <p:cNvSpPr/>
            <p:nvPr/>
          </p:nvSpPr>
          <p:spPr>
            <a:xfrm>
              <a:off x="901765" y="3417617"/>
              <a:ext cx="1594800" cy="892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運算系統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FDD11F46-F37E-1E1C-F7BE-C32806F4E7F2}"/>
                </a:ext>
              </a:extLst>
            </p:cNvPr>
            <p:cNvSpPr/>
            <p:nvPr/>
          </p:nvSpPr>
          <p:spPr>
            <a:xfrm>
              <a:off x="901765" y="4430357"/>
              <a:ext cx="1594800" cy="892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分散式資料</a:t>
              </a:r>
              <a:b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儲存系統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F6600DB-432E-3591-7679-7786F693E344}"/>
              </a:ext>
            </a:extLst>
          </p:cNvPr>
          <p:cNvGrpSpPr/>
          <p:nvPr/>
        </p:nvGrpSpPr>
        <p:grpSpPr>
          <a:xfrm>
            <a:off x="901765" y="5439032"/>
            <a:ext cx="9245368" cy="929506"/>
            <a:chOff x="901765" y="5439032"/>
            <a:chExt cx="9245368" cy="929506"/>
          </a:xfrm>
        </p:grpSpPr>
        <p:sp>
          <p:nvSpPr>
            <p:cNvPr id="29" name="矩形: 圓角 10">
              <a:extLst>
                <a:ext uri="{FF2B5EF4-FFF2-40B4-BE49-F238E27FC236}">
                  <a16:creationId xmlns:a16="http://schemas.microsoft.com/office/drawing/2014/main" id="{0FC17C8E-2DCF-8A8B-4687-0178FA37ABDC}"/>
                </a:ext>
              </a:extLst>
            </p:cNvPr>
            <p:cNvSpPr/>
            <p:nvPr/>
          </p:nvSpPr>
          <p:spPr>
            <a:xfrm>
              <a:off x="2659133" y="5439032"/>
              <a:ext cx="7488000" cy="91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63E94FE-B17C-0E94-B5AE-B1F780A81221}"/>
                </a:ext>
              </a:extLst>
            </p:cNvPr>
            <p:cNvGrpSpPr/>
            <p:nvPr/>
          </p:nvGrpSpPr>
          <p:grpSpPr>
            <a:xfrm>
              <a:off x="7140849" y="5562863"/>
              <a:ext cx="2542696" cy="679242"/>
              <a:chOff x="7140849" y="5562863"/>
              <a:chExt cx="2542696" cy="679242"/>
            </a:xfrm>
          </p:grpSpPr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BBF4FBEA-61B3-5A49-25B8-C44CB15D33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650" r="-3791"/>
              <a:stretch/>
            </p:blipFill>
            <p:spPr>
              <a:xfrm>
                <a:off x="7140849" y="5562863"/>
                <a:ext cx="2221054" cy="614956"/>
              </a:xfrm>
              <a:prstGeom prst="rect">
                <a:avLst/>
              </a:prstGeom>
            </p:spPr>
          </p:pic>
          <p:sp>
            <p:nvSpPr>
              <p:cNvPr id="39" name="object 34">
                <a:extLst>
                  <a:ext uri="{FF2B5EF4-FFF2-40B4-BE49-F238E27FC236}">
                    <a16:creationId xmlns:a16="http://schemas.microsoft.com/office/drawing/2014/main" id="{D70805D0-1E48-619D-F1F9-97FBDDB8FFCF}"/>
                  </a:ext>
                </a:extLst>
              </p:cNvPr>
              <p:cNvSpPr txBox="1"/>
              <p:nvPr/>
            </p:nvSpPr>
            <p:spPr>
              <a:xfrm>
                <a:off x="7822390" y="6008443"/>
                <a:ext cx="1861155" cy="23366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1200" cap="none" spc="-45" normalizeH="0" baseline="0" noProof="0" dirty="0">
                    <a:ln>
                      <a:noFill/>
                    </a:ln>
                    <a:solidFill>
                      <a:srgbClr val="1F3863"/>
                    </a:solidFill>
                    <a:effectLst/>
                    <a:uLnTx/>
                    <a:uFillTx/>
                    <a:latin typeface="Tahoma"/>
                    <a:ea typeface="+mn-ea"/>
                    <a:cs typeface="Tahoma"/>
                  </a:rPr>
                  <a:t>Ubuntu</a:t>
                </a:r>
                <a:r>
                  <a:rPr kumimoji="0" sz="1400" b="1" i="0" u="none" strike="noStrike" kern="1200" cap="none" spc="10" normalizeH="0" baseline="0" noProof="0" dirty="0">
                    <a:ln>
                      <a:noFill/>
                    </a:ln>
                    <a:solidFill>
                      <a:srgbClr val="1F3863"/>
                    </a:solidFill>
                    <a:effectLst/>
                    <a:uLnTx/>
                    <a:uFillTx/>
                    <a:latin typeface="Tahoma"/>
                    <a:ea typeface="+mn-ea"/>
                    <a:cs typeface="Tahoma"/>
                  </a:rPr>
                  <a:t> </a:t>
                </a:r>
                <a:r>
                  <a:rPr kumimoji="0" lang="en-US" altLang="zh-TW" sz="1400" b="1" i="0" u="none" strike="noStrike" kern="1200" cap="none" spc="65" normalizeH="0" baseline="0" noProof="0" dirty="0">
                    <a:ln>
                      <a:noFill/>
                    </a:ln>
                    <a:solidFill>
                      <a:srgbClr val="1F3863"/>
                    </a:solidFill>
                    <a:effectLst/>
                    <a:uLnTx/>
                    <a:uFillTx/>
                    <a:latin typeface="Tahoma"/>
                    <a:ea typeface="新細明體" panose="02020500000000000000" pitchFamily="18" charset="-120"/>
                    <a:cs typeface="Tahoma"/>
                  </a:rPr>
                  <a:t>22</a:t>
                </a:r>
                <a:r>
                  <a:rPr kumimoji="0" sz="1400" b="1" i="0" u="none" strike="noStrike" kern="1200" cap="none" spc="65" normalizeH="0" baseline="0" noProof="0" dirty="0">
                    <a:ln>
                      <a:noFill/>
                    </a:ln>
                    <a:solidFill>
                      <a:srgbClr val="1F3863"/>
                    </a:solidFill>
                    <a:effectLst/>
                    <a:uLnTx/>
                    <a:uFillTx/>
                    <a:latin typeface="Tahoma"/>
                    <a:ea typeface="+mn-ea"/>
                    <a:cs typeface="Tahoma"/>
                  </a:rPr>
                  <a:t>.04</a:t>
                </a:r>
                <a:r>
                  <a:rPr kumimoji="0" sz="1400" b="1" i="0" u="none" strike="noStrike" kern="1200" cap="none" spc="25" normalizeH="0" baseline="0" noProof="0" dirty="0">
                    <a:ln>
                      <a:noFill/>
                    </a:ln>
                    <a:solidFill>
                      <a:srgbClr val="1F3863"/>
                    </a:solidFill>
                    <a:effectLst/>
                    <a:uLnTx/>
                    <a:uFillTx/>
                    <a:latin typeface="Tahoma"/>
                    <a:ea typeface="+mn-ea"/>
                    <a:cs typeface="Tahoma"/>
                  </a:rPr>
                  <a:t> </a:t>
                </a:r>
                <a:r>
                  <a:rPr kumimoji="0" sz="1400" b="1" i="0" u="none" strike="noStrike" kern="1200" cap="none" spc="-85" normalizeH="0" baseline="0" noProof="0" dirty="0">
                    <a:ln>
                      <a:noFill/>
                    </a:ln>
                    <a:solidFill>
                      <a:srgbClr val="1F3863"/>
                    </a:solidFill>
                    <a:effectLst/>
                    <a:uLnTx/>
                    <a:uFillTx/>
                    <a:latin typeface="Tahoma"/>
                    <a:ea typeface="+mn-ea"/>
                    <a:cs typeface="Tahoma"/>
                  </a:rPr>
                  <a:t>LTS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AD056DD5-DE12-3476-AF81-72676B608D62}"/>
                </a:ext>
              </a:extLst>
            </p:cNvPr>
            <p:cNvGrpSpPr/>
            <p:nvPr/>
          </p:nvGrpSpPr>
          <p:grpSpPr>
            <a:xfrm>
              <a:off x="5144378" y="5478609"/>
              <a:ext cx="1771178" cy="889929"/>
              <a:chOff x="5144378" y="5478609"/>
              <a:chExt cx="1771178" cy="889929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F8A2C638-8711-F0DB-41AF-6B1C896FB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4378" y="5478609"/>
                <a:ext cx="974358" cy="889929"/>
              </a:xfrm>
              <a:prstGeom prst="rect">
                <a:avLst/>
              </a:prstGeom>
            </p:spPr>
          </p:pic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3406811-15A5-7829-4125-CD39722700BF}"/>
                  </a:ext>
                </a:extLst>
              </p:cNvPr>
              <p:cNvSpPr/>
              <p:nvPr/>
            </p:nvSpPr>
            <p:spPr>
              <a:xfrm>
                <a:off x="6015120" y="5871896"/>
                <a:ext cx="900436" cy="378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 lvl="0" latinLnBrk="0">
                  <a:spcBef>
                    <a:spcPts val="100"/>
                  </a:spcBef>
                  <a:defRPr/>
                </a:pPr>
                <a:r>
                  <a:rPr lang="en-US" altLang="zh-TW" b="1" spc="-45" dirty="0">
                    <a:solidFill>
                      <a:srgbClr val="1F3863"/>
                    </a:solidFill>
                    <a:latin typeface="Tahoma"/>
                    <a:cs typeface="Tahoma"/>
                  </a:rPr>
                  <a:t>Linux</a:t>
                </a:r>
                <a:endParaRPr lang="en-US" altLang="zh-TW" dirty="0">
                  <a:solidFill>
                    <a:prstClr val="black"/>
                  </a:solidFill>
                  <a:latin typeface="Tahoma"/>
                  <a:cs typeface="Tahoma"/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CF5CA693-DA68-3FDA-AB6E-3BC860E74B61}"/>
                </a:ext>
              </a:extLst>
            </p:cNvPr>
            <p:cNvGrpSpPr/>
            <p:nvPr/>
          </p:nvGrpSpPr>
          <p:grpSpPr>
            <a:xfrm>
              <a:off x="3014648" y="5620026"/>
              <a:ext cx="2145652" cy="624229"/>
              <a:chOff x="3014648" y="5620026"/>
              <a:chExt cx="2145652" cy="62422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DCE8873-BB10-E136-2D22-E6D2F3189E6D}"/>
                  </a:ext>
                </a:extLst>
              </p:cNvPr>
              <p:cNvSpPr/>
              <p:nvPr/>
            </p:nvSpPr>
            <p:spPr>
              <a:xfrm>
                <a:off x="3520793" y="5834689"/>
                <a:ext cx="1639507" cy="409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1" i="0" u="none" strike="noStrike" kern="1200" cap="none" spc="-35" normalizeH="0" baseline="0" noProof="0" dirty="0">
                    <a:ln>
                      <a:noFill/>
                    </a:ln>
                    <a:solidFill>
                      <a:srgbClr val="4472C4">
                        <a:lumMod val="75000"/>
                      </a:srgbClr>
                    </a:solidFill>
                    <a:effectLst/>
                    <a:uLnTx/>
                    <a:uFillTx/>
                    <a:latin typeface="Tahoma"/>
                    <a:ea typeface="新細明體" panose="02020500000000000000" pitchFamily="18" charset="-120"/>
                    <a:cs typeface="Tahoma"/>
                  </a:rPr>
                  <a:t>VMware</a:t>
                </a:r>
                <a:r>
                  <a:rPr kumimoji="0" lang="en-US" altLang="zh-TW" sz="1000" b="1" i="0" u="none" strike="noStrike" kern="1200" cap="none" spc="25" normalizeH="0" baseline="0" noProof="0" dirty="0">
                    <a:ln>
                      <a:noFill/>
                    </a:ln>
                    <a:solidFill>
                      <a:srgbClr val="4472C4">
                        <a:lumMod val="75000"/>
                      </a:srgbClr>
                    </a:solidFill>
                    <a:effectLst/>
                    <a:uLnTx/>
                    <a:uFillTx/>
                    <a:latin typeface="Tahoma"/>
                    <a:ea typeface="新細明體" panose="02020500000000000000" pitchFamily="18" charset="-120"/>
                    <a:cs typeface="Tahoma"/>
                  </a:rPr>
                  <a:t> </a:t>
                </a:r>
                <a:r>
                  <a:rPr kumimoji="0" lang="en-US" altLang="zh-TW" sz="1000" b="1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4472C4">
                        <a:lumMod val="75000"/>
                      </a:srgbClr>
                    </a:solidFill>
                    <a:effectLst/>
                    <a:uLnTx/>
                    <a:uFillTx/>
                    <a:latin typeface="Tahoma"/>
                    <a:ea typeface="新細明體" panose="02020500000000000000" pitchFamily="18" charset="-120"/>
                    <a:cs typeface="Tahoma"/>
                  </a:rPr>
                  <a:t>workstation</a:t>
                </a:r>
                <a:r>
                  <a:rPr kumimoji="0" lang="en-US" altLang="zh-TW" sz="1000" b="1" i="0" u="none" strike="noStrike" kern="1200" cap="none" spc="35" normalizeH="0" baseline="0" noProof="0" dirty="0">
                    <a:ln>
                      <a:noFill/>
                    </a:ln>
                    <a:solidFill>
                      <a:srgbClr val="4472C4">
                        <a:lumMod val="75000"/>
                      </a:srgbClr>
                    </a:solidFill>
                    <a:effectLst/>
                    <a:uLnTx/>
                    <a:uFillTx/>
                    <a:latin typeface="Tahoma"/>
                    <a:ea typeface="新細明體" panose="02020500000000000000" pitchFamily="18" charset="-120"/>
                    <a:cs typeface="Tahoma"/>
                  </a:rPr>
                  <a:t> </a:t>
                </a:r>
                <a:r>
                  <a:rPr kumimoji="0" lang="en-US" altLang="zh-TW" sz="1000" b="1" i="0" u="none" strike="noStrike" kern="1200" cap="none" spc="-70" normalizeH="0" baseline="0" noProof="0" dirty="0">
                    <a:ln>
                      <a:noFill/>
                    </a:ln>
                    <a:solidFill>
                      <a:srgbClr val="4472C4">
                        <a:lumMod val="75000"/>
                      </a:srgbClr>
                    </a:solidFill>
                    <a:effectLst/>
                    <a:uLnTx/>
                    <a:uFillTx/>
                    <a:latin typeface="Tahoma"/>
                    <a:ea typeface="新細明體" panose="02020500000000000000" pitchFamily="18" charset="-120"/>
                    <a:cs typeface="Tahoma"/>
                  </a:rPr>
                  <a:t>player</a:t>
                </a:r>
                <a:r>
                  <a:rPr kumimoji="0" lang="en-US" altLang="zh-TW" sz="1000" b="1" i="0" u="none" strike="noStrike" kern="1200" cap="none" spc="20" normalizeH="0" baseline="0" noProof="0" dirty="0">
                    <a:ln>
                      <a:noFill/>
                    </a:ln>
                    <a:solidFill>
                      <a:srgbClr val="4472C4">
                        <a:lumMod val="75000"/>
                      </a:srgbClr>
                    </a:solidFill>
                    <a:effectLst/>
                    <a:uLnTx/>
                    <a:uFillTx/>
                    <a:latin typeface="Tahoma"/>
                    <a:ea typeface="新細明體" panose="02020500000000000000" pitchFamily="18" charset="-120"/>
                    <a:cs typeface="Tahoma"/>
                  </a:rPr>
                  <a:t> </a:t>
                </a:r>
                <a:r>
                  <a:rPr kumimoji="0" lang="en-US" altLang="zh-TW" sz="1000" b="1" i="0" u="none" strike="noStrike" kern="1200" cap="none" spc="75" normalizeH="0" baseline="0" noProof="0" dirty="0">
                    <a:ln>
                      <a:noFill/>
                    </a:ln>
                    <a:solidFill>
                      <a:srgbClr val="4472C4">
                        <a:lumMod val="75000"/>
                      </a:srgbClr>
                    </a:solidFill>
                    <a:effectLst/>
                    <a:uLnTx/>
                    <a:uFillTx/>
                    <a:latin typeface="Tahoma"/>
                    <a:ea typeface="新細明體" panose="02020500000000000000" pitchFamily="18" charset="-120"/>
                    <a:cs typeface="Tahoma"/>
                  </a:rPr>
                  <a:t>17</a:t>
                </a: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ahoma"/>
                  <a:ea typeface="新細明體" panose="02020500000000000000" pitchFamily="18" charset="-120"/>
                  <a:cs typeface="Tahoma"/>
                </a:endParaRPr>
              </a:p>
            </p:txBody>
          </p:sp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3AD50DB8-F5EF-38F0-5B66-DAD5828E3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14648" y="5620026"/>
                <a:ext cx="576957" cy="576957"/>
              </a:xfrm>
              <a:prstGeom prst="rect">
                <a:avLst/>
              </a:prstGeom>
            </p:spPr>
          </p:pic>
        </p:grp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6BA07835-7C95-F59C-76AE-8B77D0F52831}"/>
                </a:ext>
              </a:extLst>
            </p:cNvPr>
            <p:cNvSpPr/>
            <p:nvPr/>
          </p:nvSpPr>
          <p:spPr>
            <a:xfrm>
              <a:off x="901765" y="5451975"/>
              <a:ext cx="1594800" cy="892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作業系統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6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8C419-F43E-49E4-D3B1-78CDC37E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叢集功能配置</a:t>
            </a:r>
          </a:p>
        </p:txBody>
      </p:sp>
      <p:sp>
        <p:nvSpPr>
          <p:cNvPr id="107" name="投影片編號版面配置區 29">
            <a:extLst>
              <a:ext uri="{FF2B5EF4-FFF2-40B4-BE49-F238E27FC236}">
                <a16:creationId xmlns:a16="http://schemas.microsoft.com/office/drawing/2014/main" id="{EE6C20DD-78CA-86A4-2AD4-85836FBC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3D6B73DC-8F91-D692-C4D0-91C597CA6DB8}"/>
              </a:ext>
            </a:extLst>
          </p:cNvPr>
          <p:cNvGrpSpPr/>
          <p:nvPr/>
        </p:nvGrpSpPr>
        <p:grpSpPr>
          <a:xfrm>
            <a:off x="5500225" y="1851059"/>
            <a:ext cx="1000496" cy="1029507"/>
            <a:chOff x="2489837" y="2062757"/>
            <a:chExt cx="720000" cy="720000"/>
          </a:xfrm>
        </p:grpSpPr>
        <p:pic>
          <p:nvPicPr>
            <p:cNvPr id="193" name="圖片 192">
              <a:extLst>
                <a:ext uri="{FF2B5EF4-FFF2-40B4-BE49-F238E27FC236}">
                  <a16:creationId xmlns:a16="http://schemas.microsoft.com/office/drawing/2014/main" id="{C24ABC0C-D614-ADE0-6503-56003F294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9837" y="2062757"/>
              <a:ext cx="720000" cy="720000"/>
            </a:xfrm>
            <a:prstGeom prst="rect">
              <a:avLst/>
            </a:prstGeom>
          </p:spPr>
        </p:pic>
        <p:pic>
          <p:nvPicPr>
            <p:cNvPr id="194" name="圖片 193">
              <a:extLst>
                <a:ext uri="{FF2B5EF4-FFF2-40B4-BE49-F238E27FC236}">
                  <a16:creationId xmlns:a16="http://schemas.microsoft.com/office/drawing/2014/main" id="{908FD727-175F-217F-8AD3-7906CEE0E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69837" y="22921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62BD8161-2FAE-9EA2-8B3D-DD23DED1417C}"/>
              </a:ext>
            </a:extLst>
          </p:cNvPr>
          <p:cNvGrpSpPr/>
          <p:nvPr/>
        </p:nvGrpSpPr>
        <p:grpSpPr>
          <a:xfrm>
            <a:off x="1873569" y="2729318"/>
            <a:ext cx="1000496" cy="1029507"/>
            <a:chOff x="4975605" y="3354027"/>
            <a:chExt cx="720000" cy="720000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735F79A4-EE20-CF69-D30A-73560858C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5605" y="3354027"/>
              <a:ext cx="720000" cy="720000"/>
            </a:xfrm>
            <a:prstGeom prst="rect">
              <a:avLst/>
            </a:prstGeom>
          </p:spPr>
        </p:pic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4DAD0547-71C1-0277-15AF-956E3AC7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155605" y="3583451"/>
              <a:ext cx="360000" cy="360000"/>
            </a:xfrm>
            <a:prstGeom prst="rect">
              <a:avLst/>
            </a:prstGeom>
          </p:spPr>
        </p:pic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36B19E81-9828-74BF-58A6-8CD2B6C763B8}"/>
              </a:ext>
            </a:extLst>
          </p:cNvPr>
          <p:cNvGrpSpPr/>
          <p:nvPr/>
        </p:nvGrpSpPr>
        <p:grpSpPr>
          <a:xfrm>
            <a:off x="5500225" y="2729318"/>
            <a:ext cx="1000496" cy="1029507"/>
            <a:chOff x="4975605" y="3354027"/>
            <a:chExt cx="720000" cy="720000"/>
          </a:xfrm>
        </p:grpSpPr>
        <p:pic>
          <p:nvPicPr>
            <p:cNvPr id="189" name="圖片 188">
              <a:extLst>
                <a:ext uri="{FF2B5EF4-FFF2-40B4-BE49-F238E27FC236}">
                  <a16:creationId xmlns:a16="http://schemas.microsoft.com/office/drawing/2014/main" id="{2E7D001C-CDBE-BC79-80A5-BA0A88DEF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5605" y="3354027"/>
              <a:ext cx="720000" cy="720000"/>
            </a:xfrm>
            <a:prstGeom prst="rect">
              <a:avLst/>
            </a:prstGeom>
          </p:spPr>
        </p:pic>
        <p:pic>
          <p:nvPicPr>
            <p:cNvPr id="190" name="圖片 189">
              <a:extLst>
                <a:ext uri="{FF2B5EF4-FFF2-40B4-BE49-F238E27FC236}">
                  <a16:creationId xmlns:a16="http://schemas.microsoft.com/office/drawing/2014/main" id="{C71F7329-A243-D1F0-D12B-2F0437ED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155605" y="3583451"/>
              <a:ext cx="360000" cy="360000"/>
            </a:xfrm>
            <a:prstGeom prst="rect">
              <a:avLst/>
            </a:prstGeom>
          </p:spPr>
        </p:pic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11D53528-B898-193D-6BCF-6461061386AC}"/>
              </a:ext>
            </a:extLst>
          </p:cNvPr>
          <p:cNvGrpSpPr/>
          <p:nvPr/>
        </p:nvGrpSpPr>
        <p:grpSpPr>
          <a:xfrm>
            <a:off x="9119161" y="2729318"/>
            <a:ext cx="1000496" cy="1029507"/>
            <a:chOff x="4975605" y="3354027"/>
            <a:chExt cx="720000" cy="720000"/>
          </a:xfrm>
        </p:grpSpPr>
        <p:pic>
          <p:nvPicPr>
            <p:cNvPr id="187" name="圖片 186">
              <a:extLst>
                <a:ext uri="{FF2B5EF4-FFF2-40B4-BE49-F238E27FC236}">
                  <a16:creationId xmlns:a16="http://schemas.microsoft.com/office/drawing/2014/main" id="{7F90D684-78F6-A7C8-BD13-DD7FA8220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5605" y="3354027"/>
              <a:ext cx="720000" cy="720000"/>
            </a:xfrm>
            <a:prstGeom prst="rect">
              <a:avLst/>
            </a:prstGeom>
          </p:spPr>
        </p:pic>
        <p:pic>
          <p:nvPicPr>
            <p:cNvPr id="188" name="圖片 187">
              <a:extLst>
                <a:ext uri="{FF2B5EF4-FFF2-40B4-BE49-F238E27FC236}">
                  <a16:creationId xmlns:a16="http://schemas.microsoft.com/office/drawing/2014/main" id="{56C5A0B0-1636-C9F6-8747-6AD8E609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155605" y="3583451"/>
              <a:ext cx="360000" cy="360000"/>
            </a:xfrm>
            <a:prstGeom prst="rect">
              <a:avLst/>
            </a:prstGeom>
          </p:spPr>
        </p:pic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84078652-AE4C-939A-9C10-5A9400825911}"/>
              </a:ext>
            </a:extLst>
          </p:cNvPr>
          <p:cNvGrpSpPr/>
          <p:nvPr/>
        </p:nvGrpSpPr>
        <p:grpSpPr>
          <a:xfrm>
            <a:off x="3907802" y="4636381"/>
            <a:ext cx="4199879" cy="1419683"/>
            <a:chOff x="3315899" y="3108072"/>
            <a:chExt cx="3022414" cy="992875"/>
          </a:xfrm>
        </p:grpSpPr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8E9894A8-3DAD-488F-BE3E-48C37301EC3C}"/>
                </a:ext>
              </a:extLst>
            </p:cNvPr>
            <p:cNvGrpSpPr/>
            <p:nvPr/>
          </p:nvGrpSpPr>
          <p:grpSpPr>
            <a:xfrm>
              <a:off x="3315899" y="3108072"/>
              <a:ext cx="540000" cy="540000"/>
              <a:chOff x="4057665" y="3547599"/>
              <a:chExt cx="720000" cy="720000"/>
            </a:xfrm>
          </p:grpSpPr>
          <p:pic>
            <p:nvPicPr>
              <p:cNvPr id="185" name="圖片 184">
                <a:extLst>
                  <a:ext uri="{FF2B5EF4-FFF2-40B4-BE49-F238E27FC236}">
                    <a16:creationId xmlns:a16="http://schemas.microsoft.com/office/drawing/2014/main" id="{4B1251A5-3176-6F8C-7593-15A8C092C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7665" y="35475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86" name="圖片 185">
                <a:extLst>
                  <a:ext uri="{FF2B5EF4-FFF2-40B4-BE49-F238E27FC236}">
                    <a16:creationId xmlns:a16="http://schemas.microsoft.com/office/drawing/2014/main" id="{BC6917D1-ABBB-F69D-52E9-CB74468E2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667" y="3777023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E6D9DD88-BF01-3EF6-9E02-DC4C85B4C6FA}"/>
                </a:ext>
              </a:extLst>
            </p:cNvPr>
            <p:cNvGrpSpPr/>
            <p:nvPr/>
          </p:nvGrpSpPr>
          <p:grpSpPr>
            <a:xfrm>
              <a:off x="3936502" y="3108072"/>
              <a:ext cx="540000" cy="540000"/>
              <a:chOff x="4057665" y="3547599"/>
              <a:chExt cx="720000" cy="720000"/>
            </a:xfrm>
          </p:grpSpPr>
          <p:pic>
            <p:nvPicPr>
              <p:cNvPr id="183" name="圖片 182">
                <a:extLst>
                  <a:ext uri="{FF2B5EF4-FFF2-40B4-BE49-F238E27FC236}">
                    <a16:creationId xmlns:a16="http://schemas.microsoft.com/office/drawing/2014/main" id="{69FF9019-6A06-529D-650F-F5C7050D4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7665" y="35475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84" name="圖片 183">
                <a:extLst>
                  <a:ext uri="{FF2B5EF4-FFF2-40B4-BE49-F238E27FC236}">
                    <a16:creationId xmlns:a16="http://schemas.microsoft.com/office/drawing/2014/main" id="{FFED61BD-E2A2-4F9E-F2CD-1F3253149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667" y="3777023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59" name="群組 158">
              <a:extLst>
                <a:ext uri="{FF2B5EF4-FFF2-40B4-BE49-F238E27FC236}">
                  <a16:creationId xmlns:a16="http://schemas.microsoft.com/office/drawing/2014/main" id="{4830B5B7-DF25-896B-9DA2-76DE7DACCDA7}"/>
                </a:ext>
              </a:extLst>
            </p:cNvPr>
            <p:cNvGrpSpPr/>
            <p:nvPr/>
          </p:nvGrpSpPr>
          <p:grpSpPr>
            <a:xfrm>
              <a:off x="5177710" y="3108072"/>
              <a:ext cx="540000" cy="540000"/>
              <a:chOff x="4057667" y="3547599"/>
              <a:chExt cx="720000" cy="720000"/>
            </a:xfrm>
          </p:grpSpPr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2D388CD5-CD44-4CBC-8440-C9AA14DC2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7667" y="35475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82" name="圖片 181">
                <a:extLst>
                  <a:ext uri="{FF2B5EF4-FFF2-40B4-BE49-F238E27FC236}">
                    <a16:creationId xmlns:a16="http://schemas.microsoft.com/office/drawing/2014/main" id="{1A1717A5-DEE3-65AE-6556-2A6B247A9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665" y="3777023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61614642-5F06-1121-20E2-6816E256F4D1}"/>
                </a:ext>
              </a:extLst>
            </p:cNvPr>
            <p:cNvGrpSpPr/>
            <p:nvPr/>
          </p:nvGrpSpPr>
          <p:grpSpPr>
            <a:xfrm>
              <a:off x="4557107" y="3108072"/>
              <a:ext cx="540000" cy="540000"/>
              <a:chOff x="4057667" y="3547599"/>
              <a:chExt cx="720000" cy="720000"/>
            </a:xfrm>
          </p:grpSpPr>
          <p:pic>
            <p:nvPicPr>
              <p:cNvPr id="179" name="圖片 178">
                <a:extLst>
                  <a:ext uri="{FF2B5EF4-FFF2-40B4-BE49-F238E27FC236}">
                    <a16:creationId xmlns:a16="http://schemas.microsoft.com/office/drawing/2014/main" id="{E28DFE60-3044-A9C8-1F10-452C38B66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7667" y="35475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80" name="圖片 179">
                <a:extLst>
                  <a:ext uri="{FF2B5EF4-FFF2-40B4-BE49-F238E27FC236}">
                    <a16:creationId xmlns:a16="http://schemas.microsoft.com/office/drawing/2014/main" id="{0D07E757-08C4-90C3-650A-62C4E8E2D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664" y="3777023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33E4A02E-6AA4-DCEA-434A-87AFCD232214}"/>
                </a:ext>
              </a:extLst>
            </p:cNvPr>
            <p:cNvGrpSpPr/>
            <p:nvPr/>
          </p:nvGrpSpPr>
          <p:grpSpPr>
            <a:xfrm>
              <a:off x="5798310" y="3108072"/>
              <a:ext cx="540000" cy="540000"/>
              <a:chOff x="4057664" y="3547599"/>
              <a:chExt cx="720000" cy="720000"/>
            </a:xfrm>
          </p:grpSpPr>
          <p:pic>
            <p:nvPicPr>
              <p:cNvPr id="177" name="圖片 176">
                <a:extLst>
                  <a:ext uri="{FF2B5EF4-FFF2-40B4-BE49-F238E27FC236}">
                    <a16:creationId xmlns:a16="http://schemas.microsoft.com/office/drawing/2014/main" id="{10B8CF9E-FBD0-0317-71BB-14A705936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7664" y="35475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78" name="圖片 177">
                <a:extLst>
                  <a:ext uri="{FF2B5EF4-FFF2-40B4-BE49-F238E27FC236}">
                    <a16:creationId xmlns:a16="http://schemas.microsoft.com/office/drawing/2014/main" id="{87BDEE10-55E2-DF40-B80B-7A0D36E22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667" y="3777023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62" name="群組 161">
              <a:extLst>
                <a:ext uri="{FF2B5EF4-FFF2-40B4-BE49-F238E27FC236}">
                  <a16:creationId xmlns:a16="http://schemas.microsoft.com/office/drawing/2014/main" id="{24624E3F-2341-3AF4-09F4-4CCA80A731AC}"/>
                </a:ext>
              </a:extLst>
            </p:cNvPr>
            <p:cNvGrpSpPr/>
            <p:nvPr/>
          </p:nvGrpSpPr>
          <p:grpSpPr>
            <a:xfrm>
              <a:off x="3315901" y="3560947"/>
              <a:ext cx="540000" cy="540000"/>
              <a:chOff x="4057667" y="3547600"/>
              <a:chExt cx="720000" cy="720000"/>
            </a:xfrm>
          </p:grpSpPr>
          <p:pic>
            <p:nvPicPr>
              <p:cNvPr id="175" name="圖片 174">
                <a:extLst>
                  <a:ext uri="{FF2B5EF4-FFF2-40B4-BE49-F238E27FC236}">
                    <a16:creationId xmlns:a16="http://schemas.microsoft.com/office/drawing/2014/main" id="{ECA759EB-2A71-B858-9598-63CC082D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7667" y="35476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76" name="圖片 175">
                <a:extLst>
                  <a:ext uri="{FF2B5EF4-FFF2-40B4-BE49-F238E27FC236}">
                    <a16:creationId xmlns:a16="http://schemas.microsoft.com/office/drawing/2014/main" id="{2AC2DB50-13D1-BCD9-1315-089519FA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665" y="3777023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64A6C196-BAD7-95BB-C03B-B3A3008A8F25}"/>
                </a:ext>
              </a:extLst>
            </p:cNvPr>
            <p:cNvGrpSpPr/>
            <p:nvPr/>
          </p:nvGrpSpPr>
          <p:grpSpPr>
            <a:xfrm>
              <a:off x="3936505" y="3560947"/>
              <a:ext cx="540000" cy="540000"/>
              <a:chOff x="4057669" y="3547600"/>
              <a:chExt cx="720000" cy="720000"/>
            </a:xfrm>
          </p:grpSpPr>
          <p:pic>
            <p:nvPicPr>
              <p:cNvPr id="173" name="圖片 172">
                <a:extLst>
                  <a:ext uri="{FF2B5EF4-FFF2-40B4-BE49-F238E27FC236}">
                    <a16:creationId xmlns:a16="http://schemas.microsoft.com/office/drawing/2014/main" id="{F7B505B5-E2E9-B115-2668-B3406BF66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7669" y="35476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74" name="圖片 173">
                <a:extLst>
                  <a:ext uri="{FF2B5EF4-FFF2-40B4-BE49-F238E27FC236}">
                    <a16:creationId xmlns:a16="http://schemas.microsoft.com/office/drawing/2014/main" id="{6F25D2E1-20FF-14BD-6FB5-B0C26ED3C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668" y="3777024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64" name="群組 163">
              <a:extLst>
                <a:ext uri="{FF2B5EF4-FFF2-40B4-BE49-F238E27FC236}">
                  <a16:creationId xmlns:a16="http://schemas.microsoft.com/office/drawing/2014/main" id="{A8F9397C-A033-4E53-8F38-6343F3DA0E37}"/>
                </a:ext>
              </a:extLst>
            </p:cNvPr>
            <p:cNvGrpSpPr/>
            <p:nvPr/>
          </p:nvGrpSpPr>
          <p:grpSpPr>
            <a:xfrm>
              <a:off x="5177707" y="3560947"/>
              <a:ext cx="540000" cy="540000"/>
              <a:chOff x="4057664" y="3547600"/>
              <a:chExt cx="720000" cy="720000"/>
            </a:xfrm>
          </p:grpSpPr>
          <p:pic>
            <p:nvPicPr>
              <p:cNvPr id="171" name="圖片 170">
                <a:extLst>
                  <a:ext uri="{FF2B5EF4-FFF2-40B4-BE49-F238E27FC236}">
                    <a16:creationId xmlns:a16="http://schemas.microsoft.com/office/drawing/2014/main" id="{D6AF0FE0-204A-8368-13EA-126B6254A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7664" y="35476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72" name="圖片 171">
                <a:extLst>
                  <a:ext uri="{FF2B5EF4-FFF2-40B4-BE49-F238E27FC236}">
                    <a16:creationId xmlns:a16="http://schemas.microsoft.com/office/drawing/2014/main" id="{4DFA02B5-2498-ED6C-EB3D-15CE8821C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667" y="3777024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65" name="群組 164">
              <a:extLst>
                <a:ext uri="{FF2B5EF4-FFF2-40B4-BE49-F238E27FC236}">
                  <a16:creationId xmlns:a16="http://schemas.microsoft.com/office/drawing/2014/main" id="{89F026F8-0849-CDFA-D875-741D01E4C4CD}"/>
                </a:ext>
              </a:extLst>
            </p:cNvPr>
            <p:cNvGrpSpPr/>
            <p:nvPr/>
          </p:nvGrpSpPr>
          <p:grpSpPr>
            <a:xfrm>
              <a:off x="4557104" y="3560947"/>
              <a:ext cx="540000" cy="540000"/>
              <a:chOff x="4057664" y="3547600"/>
              <a:chExt cx="720000" cy="720000"/>
            </a:xfrm>
          </p:grpSpPr>
          <p:pic>
            <p:nvPicPr>
              <p:cNvPr id="169" name="圖片 168">
                <a:extLst>
                  <a:ext uri="{FF2B5EF4-FFF2-40B4-BE49-F238E27FC236}">
                    <a16:creationId xmlns:a16="http://schemas.microsoft.com/office/drawing/2014/main" id="{214A3E4B-8A56-27D0-2A6F-8D8BB6EFB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7664" y="35476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70" name="圖片 169">
                <a:extLst>
                  <a:ext uri="{FF2B5EF4-FFF2-40B4-BE49-F238E27FC236}">
                    <a16:creationId xmlns:a16="http://schemas.microsoft.com/office/drawing/2014/main" id="{198E0210-97DC-62C4-395D-6AB30CB5D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667" y="3777024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66" name="群組 165">
              <a:extLst>
                <a:ext uri="{FF2B5EF4-FFF2-40B4-BE49-F238E27FC236}">
                  <a16:creationId xmlns:a16="http://schemas.microsoft.com/office/drawing/2014/main" id="{BD83F556-DFB0-DD32-9509-C12F90EC37DF}"/>
                </a:ext>
              </a:extLst>
            </p:cNvPr>
            <p:cNvGrpSpPr/>
            <p:nvPr/>
          </p:nvGrpSpPr>
          <p:grpSpPr>
            <a:xfrm>
              <a:off x="5798313" y="3560947"/>
              <a:ext cx="540000" cy="540000"/>
              <a:chOff x="4057667" y="3547600"/>
              <a:chExt cx="720000" cy="720000"/>
            </a:xfrm>
          </p:grpSpPr>
          <p:pic>
            <p:nvPicPr>
              <p:cNvPr id="167" name="圖片 166">
                <a:extLst>
                  <a:ext uri="{FF2B5EF4-FFF2-40B4-BE49-F238E27FC236}">
                    <a16:creationId xmlns:a16="http://schemas.microsoft.com/office/drawing/2014/main" id="{51E3A47E-87BF-C730-190D-FA14F893F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7667" y="35476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68" name="圖片 167">
                <a:extLst>
                  <a:ext uri="{FF2B5EF4-FFF2-40B4-BE49-F238E27FC236}">
                    <a16:creationId xmlns:a16="http://schemas.microsoft.com/office/drawing/2014/main" id="{A9AB3A86-B5C1-2C60-A805-BBAB2BAAD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664" y="3777023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61898EE-87EF-F834-4C25-A45B2CE697DC}"/>
              </a:ext>
            </a:extLst>
          </p:cNvPr>
          <p:cNvGrpSpPr/>
          <p:nvPr/>
        </p:nvGrpSpPr>
        <p:grpSpPr>
          <a:xfrm>
            <a:off x="4212467" y="3676338"/>
            <a:ext cx="5406944" cy="2616876"/>
            <a:chOff x="4212467" y="3676338"/>
            <a:chExt cx="5406944" cy="2616876"/>
          </a:xfrm>
        </p:grpSpPr>
        <p:sp>
          <p:nvSpPr>
            <p:cNvPr id="125" name="矩形: 圓角 124">
              <a:extLst>
                <a:ext uri="{FF2B5EF4-FFF2-40B4-BE49-F238E27FC236}">
                  <a16:creationId xmlns:a16="http://schemas.microsoft.com/office/drawing/2014/main" id="{7C3C3B45-5460-D0C3-2B3E-1D0CCEE95B7E}"/>
                </a:ext>
              </a:extLst>
            </p:cNvPr>
            <p:cNvSpPr/>
            <p:nvPr/>
          </p:nvSpPr>
          <p:spPr>
            <a:xfrm>
              <a:off x="7855310" y="3676338"/>
              <a:ext cx="1764101" cy="25737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Resource Manager</a:t>
              </a:r>
              <a:endParaRPr lang="zh-TW" altLang="en-US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" name="矩形: 圓角 127">
              <a:extLst>
                <a:ext uri="{FF2B5EF4-FFF2-40B4-BE49-F238E27FC236}">
                  <a16:creationId xmlns:a16="http://schemas.microsoft.com/office/drawing/2014/main" id="{D8FF718D-D649-050A-1FA1-D49B1B956504}"/>
                </a:ext>
              </a:extLst>
            </p:cNvPr>
            <p:cNvSpPr/>
            <p:nvPr/>
          </p:nvSpPr>
          <p:spPr>
            <a:xfrm>
              <a:off x="4212467" y="3997879"/>
              <a:ext cx="1764101" cy="25737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Resource Manager(Standby)</a:t>
              </a:r>
              <a:endParaRPr lang="zh-TW" altLang="en-US" sz="9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A8A0AF12-711C-32B3-8C47-AB8B5AD7BBB1}"/>
                </a:ext>
              </a:extLst>
            </p:cNvPr>
            <p:cNvSpPr/>
            <p:nvPr/>
          </p:nvSpPr>
          <p:spPr>
            <a:xfrm>
              <a:off x="6026065" y="6035837"/>
              <a:ext cx="1764101" cy="25737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Node Manager</a:t>
              </a:r>
              <a:endParaRPr lang="zh-TW" altLang="en-US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736991A3-B8C4-2F5A-CC8D-9AD7614B7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7203" y="3684064"/>
              <a:ext cx="250124" cy="25737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4BE21B6-8BFD-63AE-C242-92811E8499DB}"/>
              </a:ext>
            </a:extLst>
          </p:cNvPr>
          <p:cNvGrpSpPr/>
          <p:nvPr/>
        </p:nvGrpSpPr>
        <p:grpSpPr>
          <a:xfrm>
            <a:off x="2324345" y="3672808"/>
            <a:ext cx="9110349" cy="900554"/>
            <a:chOff x="2324345" y="3672808"/>
            <a:chExt cx="9110349" cy="900554"/>
          </a:xfrm>
        </p:grpSpPr>
        <p:sp>
          <p:nvSpPr>
            <p:cNvPr id="115" name="矩形: 圓角 114">
              <a:extLst>
                <a:ext uri="{FF2B5EF4-FFF2-40B4-BE49-F238E27FC236}">
                  <a16:creationId xmlns:a16="http://schemas.microsoft.com/office/drawing/2014/main" id="{1E8E65AB-2FE8-A4C9-64F2-DE3AE171D489}"/>
                </a:ext>
              </a:extLst>
            </p:cNvPr>
            <p:cNvSpPr/>
            <p:nvPr/>
          </p:nvSpPr>
          <p:spPr>
            <a:xfrm>
              <a:off x="6026065" y="4311179"/>
              <a:ext cx="1764101" cy="25737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9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Failover Controller Active</a:t>
              </a:r>
              <a:endParaRPr lang="zh-TW" altLang="en-US" sz="9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" name="矩形: 圓角 115">
              <a:extLst>
                <a:ext uri="{FF2B5EF4-FFF2-40B4-BE49-F238E27FC236}">
                  <a16:creationId xmlns:a16="http://schemas.microsoft.com/office/drawing/2014/main" id="{25C2FFAE-9F60-DBA1-0192-059DA9CB1EF4}"/>
                </a:ext>
              </a:extLst>
            </p:cNvPr>
            <p:cNvSpPr/>
            <p:nvPr/>
          </p:nvSpPr>
          <p:spPr>
            <a:xfrm>
              <a:off x="6026065" y="3993758"/>
              <a:ext cx="1764101" cy="25737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Zoo Keeper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" name="矩形: 圓角 116">
              <a:extLst>
                <a:ext uri="{FF2B5EF4-FFF2-40B4-BE49-F238E27FC236}">
                  <a16:creationId xmlns:a16="http://schemas.microsoft.com/office/drawing/2014/main" id="{A31D0CC6-B239-26D7-3471-5762AD2CF47A}"/>
                </a:ext>
              </a:extLst>
            </p:cNvPr>
            <p:cNvSpPr/>
            <p:nvPr/>
          </p:nvSpPr>
          <p:spPr>
            <a:xfrm>
              <a:off x="2381536" y="4311179"/>
              <a:ext cx="1764101" cy="25737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9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Failover Controller Active</a:t>
              </a:r>
              <a:endParaRPr lang="zh-TW" altLang="en-US" sz="9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" name="矩形: 圓角 118">
              <a:extLst>
                <a:ext uri="{FF2B5EF4-FFF2-40B4-BE49-F238E27FC236}">
                  <a16:creationId xmlns:a16="http://schemas.microsoft.com/office/drawing/2014/main" id="{DFE1FC8E-9674-23E1-F684-6C702BF2F0BE}"/>
                </a:ext>
              </a:extLst>
            </p:cNvPr>
            <p:cNvSpPr/>
            <p:nvPr/>
          </p:nvSpPr>
          <p:spPr>
            <a:xfrm>
              <a:off x="2381536" y="3993758"/>
              <a:ext cx="1764101" cy="25737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Zoo Keeper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" name="矩形: 圓角 120">
              <a:extLst>
                <a:ext uri="{FF2B5EF4-FFF2-40B4-BE49-F238E27FC236}">
                  <a16:creationId xmlns:a16="http://schemas.microsoft.com/office/drawing/2014/main" id="{E73DCAAA-A07B-99BF-01F8-F537B495F929}"/>
                </a:ext>
              </a:extLst>
            </p:cNvPr>
            <p:cNvSpPr/>
            <p:nvPr/>
          </p:nvSpPr>
          <p:spPr>
            <a:xfrm>
              <a:off x="2381536" y="3676338"/>
              <a:ext cx="1764101" cy="25737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Journal Node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" name="矩形: 圓角 122">
              <a:extLst>
                <a:ext uri="{FF2B5EF4-FFF2-40B4-BE49-F238E27FC236}">
                  <a16:creationId xmlns:a16="http://schemas.microsoft.com/office/drawing/2014/main" id="{B685767C-3582-A620-41D1-96E86EE2A38B}"/>
                </a:ext>
              </a:extLst>
            </p:cNvPr>
            <p:cNvSpPr/>
            <p:nvPr/>
          </p:nvSpPr>
          <p:spPr>
            <a:xfrm>
              <a:off x="6026065" y="3676338"/>
              <a:ext cx="1764101" cy="25737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Journal Node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" name="矩形: 圓角 123">
              <a:extLst>
                <a:ext uri="{FF2B5EF4-FFF2-40B4-BE49-F238E27FC236}">
                  <a16:creationId xmlns:a16="http://schemas.microsoft.com/office/drawing/2014/main" id="{30A1ECE0-C4FE-1B7E-E496-4EC10573A3B8}"/>
                </a:ext>
              </a:extLst>
            </p:cNvPr>
            <p:cNvSpPr/>
            <p:nvPr/>
          </p:nvSpPr>
          <p:spPr>
            <a:xfrm>
              <a:off x="9670593" y="4311179"/>
              <a:ext cx="1764101" cy="25737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9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Failover Controller Active</a:t>
              </a:r>
              <a:endParaRPr lang="zh-TW" altLang="en-US" sz="9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" name="矩形: 圓角 125">
              <a:extLst>
                <a:ext uri="{FF2B5EF4-FFF2-40B4-BE49-F238E27FC236}">
                  <a16:creationId xmlns:a16="http://schemas.microsoft.com/office/drawing/2014/main" id="{56EDF0BD-E515-B048-EA68-C3328848F055}"/>
                </a:ext>
              </a:extLst>
            </p:cNvPr>
            <p:cNvSpPr/>
            <p:nvPr/>
          </p:nvSpPr>
          <p:spPr>
            <a:xfrm>
              <a:off x="9670593" y="3676338"/>
              <a:ext cx="1764101" cy="25737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Journal Node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" name="矩形: 圓角 126">
              <a:extLst>
                <a:ext uri="{FF2B5EF4-FFF2-40B4-BE49-F238E27FC236}">
                  <a16:creationId xmlns:a16="http://schemas.microsoft.com/office/drawing/2014/main" id="{931159EE-9D9F-B7B4-480E-D6F082F84368}"/>
                </a:ext>
              </a:extLst>
            </p:cNvPr>
            <p:cNvSpPr/>
            <p:nvPr/>
          </p:nvSpPr>
          <p:spPr>
            <a:xfrm>
              <a:off x="9670593" y="3993758"/>
              <a:ext cx="1764101" cy="25737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Zoo Keeper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2" name="圖片 131">
              <a:extLst>
                <a:ext uri="{FF2B5EF4-FFF2-40B4-BE49-F238E27FC236}">
                  <a16:creationId xmlns:a16="http://schemas.microsoft.com/office/drawing/2014/main" id="{DC4B1DA8-073E-E9E8-CCD9-D6272C427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4345" y="4315985"/>
              <a:ext cx="250124" cy="257377"/>
            </a:xfrm>
            <a:prstGeom prst="rect">
              <a:avLst/>
            </a:prstGeom>
          </p:spPr>
        </p:pic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F7EE82FB-C18A-15A5-31F4-1D123829A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6837" y="4315985"/>
              <a:ext cx="250124" cy="257377"/>
            </a:xfrm>
            <a:prstGeom prst="rect">
              <a:avLst/>
            </a:prstGeom>
          </p:spPr>
        </p:pic>
        <p:pic>
          <p:nvPicPr>
            <p:cNvPr id="134" name="圖片 133">
              <a:extLst>
                <a:ext uri="{FF2B5EF4-FFF2-40B4-BE49-F238E27FC236}">
                  <a16:creationId xmlns:a16="http://schemas.microsoft.com/office/drawing/2014/main" id="{12BCCAD5-3CDF-91ED-DEAE-36FF5C94C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08879" y="4315985"/>
              <a:ext cx="250124" cy="257377"/>
            </a:xfrm>
            <a:prstGeom prst="rect">
              <a:avLst/>
            </a:prstGeom>
          </p:spPr>
        </p:pic>
        <p:pic>
          <p:nvPicPr>
            <p:cNvPr id="135" name="圖片 134">
              <a:extLst>
                <a:ext uri="{FF2B5EF4-FFF2-40B4-BE49-F238E27FC236}">
                  <a16:creationId xmlns:a16="http://schemas.microsoft.com/office/drawing/2014/main" id="{B7E12755-5DA4-A70B-E374-AF4693062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2324345" y="3676337"/>
              <a:ext cx="250124" cy="257377"/>
            </a:xfrm>
            <a:prstGeom prst="rect">
              <a:avLst/>
            </a:prstGeom>
          </p:spPr>
        </p:pic>
        <p:pic>
          <p:nvPicPr>
            <p:cNvPr id="136" name="圖片 135">
              <a:extLst>
                <a:ext uri="{FF2B5EF4-FFF2-40B4-BE49-F238E27FC236}">
                  <a16:creationId xmlns:a16="http://schemas.microsoft.com/office/drawing/2014/main" id="{C4E4C58A-7784-968B-8C93-6EA2AFC18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966837" y="3677961"/>
              <a:ext cx="250124" cy="257377"/>
            </a:xfrm>
            <a:prstGeom prst="rect">
              <a:avLst/>
            </a:prstGeom>
          </p:spPr>
        </p:pic>
        <p:pic>
          <p:nvPicPr>
            <p:cNvPr id="137" name="圖片 136">
              <a:extLst>
                <a:ext uri="{FF2B5EF4-FFF2-40B4-BE49-F238E27FC236}">
                  <a16:creationId xmlns:a16="http://schemas.microsoft.com/office/drawing/2014/main" id="{7A041BA4-3062-DB0F-364F-D4C2AF78E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9608879" y="3672808"/>
              <a:ext cx="250124" cy="257377"/>
            </a:xfrm>
            <a:prstGeom prst="rect">
              <a:avLst/>
            </a:prstGeom>
          </p:spPr>
        </p:pic>
        <p:pic>
          <p:nvPicPr>
            <p:cNvPr id="139" name="圖片 138">
              <a:extLst>
                <a:ext uri="{FF2B5EF4-FFF2-40B4-BE49-F238E27FC236}">
                  <a16:creationId xmlns:a16="http://schemas.microsoft.com/office/drawing/2014/main" id="{8C02B808-1AB6-0E5C-DEC3-7ED715E8E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73817" y="4002423"/>
              <a:ext cx="166749" cy="257377"/>
            </a:xfrm>
            <a:prstGeom prst="rect">
              <a:avLst/>
            </a:prstGeom>
          </p:spPr>
        </p:pic>
        <p:pic>
          <p:nvPicPr>
            <p:cNvPr id="140" name="圖片 139">
              <a:extLst>
                <a:ext uri="{FF2B5EF4-FFF2-40B4-BE49-F238E27FC236}">
                  <a16:creationId xmlns:a16="http://schemas.microsoft.com/office/drawing/2014/main" id="{6092F71C-EEDD-1AE3-EE54-5E4A8AC46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0473" y="4009879"/>
              <a:ext cx="166749" cy="257377"/>
            </a:xfrm>
            <a:prstGeom prst="rect">
              <a:avLst/>
            </a:prstGeom>
          </p:spPr>
        </p:pic>
        <p:pic>
          <p:nvPicPr>
            <p:cNvPr id="141" name="圖片 140">
              <a:extLst>
                <a:ext uri="{FF2B5EF4-FFF2-40B4-BE49-F238E27FC236}">
                  <a16:creationId xmlns:a16="http://schemas.microsoft.com/office/drawing/2014/main" id="{E72402DB-876E-B9FD-13AD-FDAE6E12C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50566" y="4009879"/>
              <a:ext cx="166749" cy="257377"/>
            </a:xfrm>
            <a:prstGeom prst="rect">
              <a:avLst/>
            </a:prstGeom>
          </p:spPr>
        </p:pic>
      </p:grpSp>
      <p:sp>
        <p:nvSpPr>
          <p:cNvPr id="154" name="矩形: 圓角 153">
            <a:extLst>
              <a:ext uri="{FF2B5EF4-FFF2-40B4-BE49-F238E27FC236}">
                <a16:creationId xmlns:a16="http://schemas.microsoft.com/office/drawing/2014/main" id="{06309C64-3851-8F7B-9BE3-8332FBAEF58C}"/>
              </a:ext>
            </a:extLst>
          </p:cNvPr>
          <p:cNvSpPr/>
          <p:nvPr/>
        </p:nvSpPr>
        <p:spPr>
          <a:xfrm>
            <a:off x="699269" y="1288418"/>
            <a:ext cx="1764101" cy="2573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HDFS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5" name="矩形: 圓角 154">
            <a:extLst>
              <a:ext uri="{FF2B5EF4-FFF2-40B4-BE49-F238E27FC236}">
                <a16:creationId xmlns:a16="http://schemas.microsoft.com/office/drawing/2014/main" id="{182CD382-41CB-A27C-35AE-01396B759A0E}"/>
              </a:ext>
            </a:extLst>
          </p:cNvPr>
          <p:cNvSpPr/>
          <p:nvPr/>
        </p:nvSpPr>
        <p:spPr>
          <a:xfrm>
            <a:off x="699269" y="2145963"/>
            <a:ext cx="1764101" cy="257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BBD03FF1-94BE-1131-9D04-1AA80AFAE0F8}"/>
              </a:ext>
            </a:extLst>
          </p:cNvPr>
          <p:cNvSpPr/>
          <p:nvPr/>
        </p:nvSpPr>
        <p:spPr>
          <a:xfrm>
            <a:off x="699269" y="1717191"/>
            <a:ext cx="1764101" cy="2573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YARN</a:t>
            </a:r>
            <a:endParaRPr lang="zh-TW" altLang="en-US" sz="1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3" name="矩形: 圓角 142">
            <a:extLst>
              <a:ext uri="{FF2B5EF4-FFF2-40B4-BE49-F238E27FC236}">
                <a16:creationId xmlns:a16="http://schemas.microsoft.com/office/drawing/2014/main" id="{24A28206-69A6-87D9-D610-CD4458B6CA7D}"/>
              </a:ext>
            </a:extLst>
          </p:cNvPr>
          <p:cNvSpPr/>
          <p:nvPr/>
        </p:nvSpPr>
        <p:spPr>
          <a:xfrm>
            <a:off x="549979" y="3629872"/>
            <a:ext cx="3622187" cy="1029507"/>
          </a:xfrm>
          <a:prstGeom prst="roundRect">
            <a:avLst>
              <a:gd name="adj" fmla="val 3722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4" name="矩形: 圓角 143">
            <a:extLst>
              <a:ext uri="{FF2B5EF4-FFF2-40B4-BE49-F238E27FC236}">
                <a16:creationId xmlns:a16="http://schemas.microsoft.com/office/drawing/2014/main" id="{96493A3D-9844-3EE3-3367-BF802CFC65CC}"/>
              </a:ext>
            </a:extLst>
          </p:cNvPr>
          <p:cNvSpPr/>
          <p:nvPr/>
        </p:nvSpPr>
        <p:spPr>
          <a:xfrm>
            <a:off x="4196652" y="3625087"/>
            <a:ext cx="3622187" cy="1029507"/>
          </a:xfrm>
          <a:prstGeom prst="roundRect">
            <a:avLst>
              <a:gd name="adj" fmla="val 3722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5" name="矩形: 圓角 144">
            <a:extLst>
              <a:ext uri="{FF2B5EF4-FFF2-40B4-BE49-F238E27FC236}">
                <a16:creationId xmlns:a16="http://schemas.microsoft.com/office/drawing/2014/main" id="{7EA636D4-0A60-C830-E474-4D6ADE6DDB08}"/>
              </a:ext>
            </a:extLst>
          </p:cNvPr>
          <p:cNvSpPr/>
          <p:nvPr/>
        </p:nvSpPr>
        <p:spPr>
          <a:xfrm>
            <a:off x="7843319" y="3620303"/>
            <a:ext cx="3622187" cy="1029507"/>
          </a:xfrm>
          <a:prstGeom prst="roundRect">
            <a:avLst>
              <a:gd name="adj" fmla="val 3722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6" name="矩形: 圓角 145">
            <a:extLst>
              <a:ext uri="{FF2B5EF4-FFF2-40B4-BE49-F238E27FC236}">
                <a16:creationId xmlns:a16="http://schemas.microsoft.com/office/drawing/2014/main" id="{B0866D4A-F0C5-D4F0-483B-2A5D9E1B4BAF}"/>
              </a:ext>
            </a:extLst>
          </p:cNvPr>
          <p:cNvSpPr/>
          <p:nvPr/>
        </p:nvSpPr>
        <p:spPr>
          <a:xfrm>
            <a:off x="4189379" y="5976629"/>
            <a:ext cx="3622187" cy="386065"/>
          </a:xfrm>
          <a:prstGeom prst="roundRect">
            <a:avLst>
              <a:gd name="adj" fmla="val 3722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C333FEDE-476F-E027-D627-9E43A7D349E3}"/>
              </a:ext>
            </a:extLst>
          </p:cNvPr>
          <p:cNvSpPr txBox="1"/>
          <p:nvPr/>
        </p:nvSpPr>
        <p:spPr>
          <a:xfrm>
            <a:off x="6418220" y="2176051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管理主機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a1(admin)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A7B87CFF-6757-A1E6-ACFD-22FB722A8082}"/>
              </a:ext>
            </a:extLst>
          </p:cNvPr>
          <p:cNvSpPr txBox="1"/>
          <p:nvPr/>
        </p:nvSpPr>
        <p:spPr>
          <a:xfrm>
            <a:off x="2788917" y="3089915"/>
            <a:ext cx="104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主要主機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m1(master)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446C63A-DCC5-9222-1FFB-273B2FE2F5DF}"/>
              </a:ext>
            </a:extLst>
          </p:cNvPr>
          <p:cNvSpPr txBox="1"/>
          <p:nvPr/>
        </p:nvSpPr>
        <p:spPr>
          <a:xfrm>
            <a:off x="6418221" y="3085906"/>
            <a:ext cx="104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主要主機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m3(master)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14F0773F-86E0-00AE-F720-D972FD5A0A16}"/>
              </a:ext>
            </a:extLst>
          </p:cNvPr>
          <p:cNvSpPr txBox="1"/>
          <p:nvPr/>
        </p:nvSpPr>
        <p:spPr>
          <a:xfrm>
            <a:off x="10032419" y="3073795"/>
            <a:ext cx="104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主要主機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m2(master)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B0AF30C2-72C2-3724-94D2-33D681E9BFEB}"/>
              </a:ext>
            </a:extLst>
          </p:cNvPr>
          <p:cNvSpPr txBox="1"/>
          <p:nvPr/>
        </p:nvSpPr>
        <p:spPr>
          <a:xfrm>
            <a:off x="8107675" y="5476336"/>
            <a:ext cx="1450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工作主機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w1~w10(worker)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ADA0D65-6F45-9F63-64E1-4700DE385660}"/>
              </a:ext>
            </a:extLst>
          </p:cNvPr>
          <p:cNvGrpSpPr/>
          <p:nvPr/>
        </p:nvGrpSpPr>
        <p:grpSpPr>
          <a:xfrm>
            <a:off x="441190" y="3676338"/>
            <a:ext cx="9178221" cy="2616876"/>
            <a:chOff x="441190" y="3676338"/>
            <a:chExt cx="9178221" cy="2616876"/>
          </a:xfrm>
        </p:grpSpPr>
        <p:sp>
          <p:nvSpPr>
            <p:cNvPr id="118" name="矩形: 圓角 117">
              <a:extLst>
                <a:ext uri="{FF2B5EF4-FFF2-40B4-BE49-F238E27FC236}">
                  <a16:creationId xmlns:a16="http://schemas.microsoft.com/office/drawing/2014/main" id="{66F04577-EFF7-8BB5-6374-F5145E1FC5D0}"/>
                </a:ext>
              </a:extLst>
            </p:cNvPr>
            <p:cNvSpPr/>
            <p:nvPr/>
          </p:nvSpPr>
          <p:spPr>
            <a:xfrm>
              <a:off x="566253" y="3993758"/>
              <a:ext cx="1764101" cy="25737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Secondary Name Node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" name="矩形: 圓角 119">
              <a:extLst>
                <a:ext uri="{FF2B5EF4-FFF2-40B4-BE49-F238E27FC236}">
                  <a16:creationId xmlns:a16="http://schemas.microsoft.com/office/drawing/2014/main" id="{6D75D68A-174A-CEFF-3F2C-180D80533F95}"/>
                </a:ext>
              </a:extLst>
            </p:cNvPr>
            <p:cNvSpPr/>
            <p:nvPr/>
          </p:nvSpPr>
          <p:spPr>
            <a:xfrm>
              <a:off x="566253" y="3676338"/>
              <a:ext cx="1764101" cy="25737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Active Name Node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" name="矩形: 圓角 121">
              <a:extLst>
                <a:ext uri="{FF2B5EF4-FFF2-40B4-BE49-F238E27FC236}">
                  <a16:creationId xmlns:a16="http://schemas.microsoft.com/office/drawing/2014/main" id="{DF3BB35E-DA8C-FA95-3DFF-31BB8A9BC0BC}"/>
                </a:ext>
              </a:extLst>
            </p:cNvPr>
            <p:cNvSpPr/>
            <p:nvPr/>
          </p:nvSpPr>
          <p:spPr>
            <a:xfrm>
              <a:off x="4210782" y="3676338"/>
              <a:ext cx="1764101" cy="25737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Standby Name Node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" name="矩形: 圓角 128">
              <a:extLst>
                <a:ext uri="{FF2B5EF4-FFF2-40B4-BE49-F238E27FC236}">
                  <a16:creationId xmlns:a16="http://schemas.microsoft.com/office/drawing/2014/main" id="{01BA3766-A36E-D003-B326-18B9D9826CA1}"/>
                </a:ext>
              </a:extLst>
            </p:cNvPr>
            <p:cNvSpPr/>
            <p:nvPr/>
          </p:nvSpPr>
          <p:spPr>
            <a:xfrm>
              <a:off x="4210782" y="6035837"/>
              <a:ext cx="1764101" cy="25737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 Node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1" name="圖片 130">
              <a:extLst>
                <a:ext uri="{FF2B5EF4-FFF2-40B4-BE49-F238E27FC236}">
                  <a16:creationId xmlns:a16="http://schemas.microsoft.com/office/drawing/2014/main" id="{13EB8EDB-11C4-4AFE-24DF-D8440869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441190" y="3993758"/>
              <a:ext cx="250124" cy="257377"/>
            </a:xfrm>
            <a:prstGeom prst="rect">
              <a:avLst/>
            </a:prstGeom>
          </p:spPr>
        </p:pic>
        <p:sp>
          <p:nvSpPr>
            <p:cNvPr id="147" name="矩形: 圓角 146">
              <a:extLst>
                <a:ext uri="{FF2B5EF4-FFF2-40B4-BE49-F238E27FC236}">
                  <a16:creationId xmlns:a16="http://schemas.microsoft.com/office/drawing/2014/main" id="{DAA865E5-1A08-7714-50E2-D0A844A50E46}"/>
                </a:ext>
              </a:extLst>
            </p:cNvPr>
            <p:cNvSpPr/>
            <p:nvPr/>
          </p:nvSpPr>
          <p:spPr>
            <a:xfrm>
              <a:off x="7855310" y="3993758"/>
              <a:ext cx="1764101" cy="257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Job History Server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53" name="圖片 152">
              <a:extLst>
                <a:ext uri="{FF2B5EF4-FFF2-40B4-BE49-F238E27FC236}">
                  <a16:creationId xmlns:a16="http://schemas.microsoft.com/office/drawing/2014/main" id="{797BC21E-5877-A330-B104-84C34C8E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7821321" y="3998357"/>
              <a:ext cx="250124" cy="257377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752A1F2-1CC8-3872-159D-47CE6D0ADC03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CF44DD1-226F-1003-0F37-CCC87E7F5695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328E033-E1CF-2863-BFCE-D84331EDA20A}"/>
                </a:ext>
              </a:extLst>
            </p:cNvPr>
            <p:cNvSpPr/>
            <p:nvPr/>
          </p:nvSpPr>
          <p:spPr>
            <a:xfrm>
              <a:off x="881623" y="959082"/>
              <a:ext cx="2952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929BB437-B75D-FF43-BC71-B74D917B6F97}"/>
              </a:ext>
            </a:extLst>
          </p:cNvPr>
          <p:cNvCxnSpPr>
            <a:stCxn id="146" idx="3"/>
            <a:endCxn id="125" idx="2"/>
          </p:cNvCxnSpPr>
          <p:nvPr/>
        </p:nvCxnSpPr>
        <p:spPr>
          <a:xfrm flipV="1">
            <a:off x="7811566" y="3933715"/>
            <a:ext cx="925795" cy="2235947"/>
          </a:xfrm>
          <a:prstGeom prst="bentConnector2">
            <a:avLst/>
          </a:prstGeom>
          <a:ln w="38100">
            <a:solidFill>
              <a:srgbClr val="800019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0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autoUpdateAnimBg="0"/>
      <p:bldP spid="154" grpId="1" animBg="1"/>
      <p:bldP spid="154" grpId="2" animBg="1"/>
      <p:bldP spid="155" grpId="0" animBg="1"/>
      <p:bldP spid="155" grpId="1" animBg="1"/>
      <p:bldP spid="155" grpId="2" animBg="1"/>
      <p:bldP spid="156" grpId="0" animBg="1"/>
      <p:bldP spid="156" grpId="1" animBg="1"/>
      <p:bldP spid="156" grpId="2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0AD7053-EEF1-4502-95BC-5B0B69888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08" y="3449820"/>
            <a:ext cx="5810101" cy="2928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高可用性</a:t>
            </a:r>
            <a:r>
              <a:rPr lang="en-US" altLang="zh-TW" dirty="0"/>
              <a:t>(HA)</a:t>
            </a:r>
            <a:r>
              <a:rPr lang="zh-TW" altLang="en-US" dirty="0"/>
              <a:t>測試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BAA136-DCC4-41AB-99EA-890CB2B7D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41" y="1609406"/>
            <a:ext cx="4227406" cy="1582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65435173-12DC-8EFF-0A10-C17C94D32A15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7DF4441-CFA2-A1FA-EFCD-A2D18FDE5BD1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29B50F3-827B-98A9-87E4-600FAF281CC3}"/>
                </a:ext>
              </a:extLst>
            </p:cNvPr>
            <p:cNvSpPr/>
            <p:nvPr/>
          </p:nvSpPr>
          <p:spPr>
            <a:xfrm>
              <a:off x="881623" y="959082"/>
              <a:ext cx="4032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8FB4B8F-1AFD-2D0F-61B8-6C275066E3E0}"/>
              </a:ext>
            </a:extLst>
          </p:cNvPr>
          <p:cNvGrpSpPr/>
          <p:nvPr/>
        </p:nvGrpSpPr>
        <p:grpSpPr>
          <a:xfrm>
            <a:off x="5203516" y="1504749"/>
            <a:ext cx="5993454" cy="1675667"/>
            <a:chOff x="1102826" y="2542386"/>
            <a:chExt cx="6803999" cy="1575566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6B5B036-918A-E08C-906D-5B74D3572DB3}"/>
                </a:ext>
              </a:extLst>
            </p:cNvPr>
            <p:cNvGrpSpPr/>
            <p:nvPr/>
          </p:nvGrpSpPr>
          <p:grpSpPr>
            <a:xfrm>
              <a:off x="1102826" y="2853506"/>
              <a:ext cx="6803999" cy="1264446"/>
              <a:chOff x="0" y="1348266"/>
              <a:chExt cx="9116321" cy="1264446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7AABF39-F971-BA6F-23DC-686D877DD3E6}"/>
                  </a:ext>
                </a:extLst>
              </p:cNvPr>
              <p:cNvSpPr/>
              <p:nvPr/>
            </p:nvSpPr>
            <p:spPr>
              <a:xfrm>
                <a:off x="0" y="1348266"/>
                <a:ext cx="9116321" cy="1264446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DB63B66-F19B-7482-0877-93DF5CC0DFA6}"/>
                  </a:ext>
                </a:extLst>
              </p:cNvPr>
              <p:cNvSpPr txBox="1"/>
              <p:nvPr/>
            </p:nvSpPr>
            <p:spPr>
              <a:xfrm>
                <a:off x="0" y="1427111"/>
                <a:ext cx="9116321" cy="114671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32000" tIns="432000" rIns="396000" bIns="142240" numCol="1" spcCol="1270" anchor="t" anchorCtr="0">
                <a:noAutofit/>
              </a:bodyPr>
              <a:lstStyle/>
              <a:p>
                <a:pPr marL="0" lvl="1" defTabSz="889000">
                  <a:spcBef>
                    <a:spcPct val="0"/>
                  </a:spcBef>
                  <a:spcAft>
                    <a:spcPct val="15000"/>
                  </a:spcAft>
                  <a:buNone/>
                </a:pPr>
                <a:r>
                  <a:rPr lang="en-US" altLang="zh-TW" b="1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QuorumPeerMain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-&gt; Zookeeper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主機</a:t>
                </a:r>
              </a:p>
              <a:p>
                <a:pPr marL="0" lvl="1" defTabSz="889000">
                  <a:spcBef>
                    <a:spcPct val="0"/>
                  </a:spcBef>
                  <a:spcAft>
                    <a:spcPct val="15000"/>
                  </a:spcAft>
                  <a:buNone/>
                </a:pPr>
                <a:r>
                  <a:rPr lang="en-US" altLang="zh-TW" b="1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DFSZKFailoverController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-&gt;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負責故障轉移</a:t>
                </a: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6155680-F8F2-8524-B25F-A874BE70AA3E}"/>
                </a:ext>
              </a:extLst>
            </p:cNvPr>
            <p:cNvGrpSpPr/>
            <p:nvPr/>
          </p:nvGrpSpPr>
          <p:grpSpPr>
            <a:xfrm>
              <a:off x="1448426" y="2542386"/>
              <a:ext cx="3239967" cy="619920"/>
              <a:chOff x="345601" y="1037146"/>
              <a:chExt cx="3239967" cy="619920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D192365-EBD9-7957-25C9-BF95065C46B3}"/>
                  </a:ext>
                </a:extLst>
              </p:cNvPr>
              <p:cNvSpPr/>
              <p:nvPr/>
            </p:nvSpPr>
            <p:spPr>
              <a:xfrm>
                <a:off x="345601" y="1037146"/>
                <a:ext cx="3239967" cy="61992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矩形: 圓角 6">
                <a:extLst>
                  <a:ext uri="{FF2B5EF4-FFF2-40B4-BE49-F238E27FC236}">
                    <a16:creationId xmlns:a16="http://schemas.microsoft.com/office/drawing/2014/main" id="{206258A6-7759-93D0-2BB0-6E37E85CA7CC}"/>
                  </a:ext>
                </a:extLst>
              </p:cNvPr>
              <p:cNvSpPr txBox="1"/>
              <p:nvPr/>
            </p:nvSpPr>
            <p:spPr>
              <a:xfrm>
                <a:off x="375863" y="1067408"/>
                <a:ext cx="3179443" cy="5593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82603" tIns="0" rIns="282603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TW" sz="2400" b="1" kern="1200" spc="20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Zookeeper</a:t>
                </a:r>
                <a:endPara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6564B6C-ED4A-FCC3-03A9-6F6B2292D157}"/>
              </a:ext>
            </a:extLst>
          </p:cNvPr>
          <p:cNvSpPr/>
          <p:nvPr/>
        </p:nvSpPr>
        <p:spPr>
          <a:xfrm>
            <a:off x="6607534" y="4267201"/>
            <a:ext cx="5395429" cy="2110686"/>
          </a:xfrm>
          <a:prstGeom prst="rect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>
              <a:lnSpc>
                <a:spcPct val="150000"/>
              </a:lnSpc>
              <a:spcAft>
                <a:spcPts val="324"/>
              </a:spcAft>
            </a:pP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確認主機狀態</a:t>
            </a:r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:d2m1</a:t>
            </a: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active</a:t>
            </a: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d2m3</a:t>
            </a: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Standby</a:t>
            </a:r>
            <a:b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手動停止</a:t>
            </a:r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d2m1(active)</a:t>
            </a: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</a:t>
            </a:r>
            <a:r>
              <a:rPr lang="en-US" altLang="zh-TW" sz="1600" b="1" dirty="0" err="1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NameNode</a:t>
            </a: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  <a:b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確認原本</a:t>
            </a:r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d2m3(Standby)</a:t>
            </a: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機器狀態變為</a:t>
            </a:r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active</a:t>
            </a:r>
            <a:b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重啟</a:t>
            </a:r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d2m1</a:t>
            </a: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600" b="1" dirty="0" err="1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NameNode</a:t>
            </a: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服務會發現狀態改變成</a:t>
            </a:r>
            <a:r>
              <a:rPr lang="en-US" altLang="zh-TW" sz="16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Standby</a:t>
            </a:r>
            <a:endParaRPr lang="zh-TW" altLang="en-US" sz="1600" b="1" dirty="0">
              <a:solidFill>
                <a:srgbClr val="8000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ED3FFA-915C-CEEA-874B-0F060959A6FF}"/>
              </a:ext>
            </a:extLst>
          </p:cNvPr>
          <p:cNvSpPr/>
          <p:nvPr/>
        </p:nvSpPr>
        <p:spPr>
          <a:xfrm>
            <a:off x="3940629" y="3560521"/>
            <a:ext cx="900994" cy="527246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B2927D-DF27-9B6F-F147-ECCE0BAD20A0}"/>
              </a:ext>
            </a:extLst>
          </p:cNvPr>
          <p:cNvSpPr/>
          <p:nvPr/>
        </p:nvSpPr>
        <p:spPr>
          <a:xfrm>
            <a:off x="3940629" y="4650229"/>
            <a:ext cx="900994" cy="996389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89B7F6-82D9-575C-6CEE-3172735D990C}"/>
              </a:ext>
            </a:extLst>
          </p:cNvPr>
          <p:cNvSpPr/>
          <p:nvPr/>
        </p:nvSpPr>
        <p:spPr>
          <a:xfrm>
            <a:off x="3940629" y="5877001"/>
            <a:ext cx="900994" cy="527246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98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AB562B5-BE81-3E5A-788A-C92A8C096663}"/>
              </a:ext>
            </a:extLst>
          </p:cNvPr>
          <p:cNvGrpSpPr/>
          <p:nvPr/>
        </p:nvGrpSpPr>
        <p:grpSpPr>
          <a:xfrm>
            <a:off x="5314621" y="1814875"/>
            <a:ext cx="3626717" cy="1632501"/>
            <a:chOff x="1102826" y="2542386"/>
            <a:chExt cx="5107851" cy="1575566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A86257E3-8B39-FED1-88EC-B4D7E23B2437}"/>
                </a:ext>
              </a:extLst>
            </p:cNvPr>
            <p:cNvGrpSpPr/>
            <p:nvPr/>
          </p:nvGrpSpPr>
          <p:grpSpPr>
            <a:xfrm>
              <a:off x="1102826" y="2853506"/>
              <a:ext cx="5107851" cy="1264446"/>
              <a:chOff x="0" y="1348266"/>
              <a:chExt cx="6843741" cy="126444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674083F-927A-DF13-F5A9-667726D499AA}"/>
                  </a:ext>
                </a:extLst>
              </p:cNvPr>
              <p:cNvSpPr/>
              <p:nvPr/>
            </p:nvSpPr>
            <p:spPr>
              <a:xfrm>
                <a:off x="0" y="1348266"/>
                <a:ext cx="6843741" cy="1264446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A00E6FF-8D3F-922B-2481-E0F83AF376E5}"/>
                  </a:ext>
                </a:extLst>
              </p:cNvPr>
              <p:cNvSpPr txBox="1"/>
              <p:nvPr/>
            </p:nvSpPr>
            <p:spPr>
              <a:xfrm>
                <a:off x="0" y="1427111"/>
                <a:ext cx="6843741" cy="114671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0000" tIns="432000" rIns="360000" bIns="142240" numCol="1" spcCol="1270" anchor="t" anchorCtr="0">
                <a:noAutofit/>
              </a:bodyPr>
              <a:lstStyle/>
              <a:p>
                <a:pPr marL="0" lvl="1" defTabSz="889000">
                  <a:spcBef>
                    <a:spcPct val="0"/>
                  </a:spcBef>
                  <a:spcAft>
                    <a:spcPct val="15000"/>
                  </a:spcAft>
                  <a:buNone/>
                </a:pP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載入檔案：</a:t>
                </a: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13G</a:t>
                </a:r>
                <a:b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花費時間：</a:t>
                </a: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 Min 55 s</a:t>
                </a: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15525056-640A-BB94-522A-0E1DB12A31BF}"/>
                </a:ext>
              </a:extLst>
            </p:cNvPr>
            <p:cNvGrpSpPr/>
            <p:nvPr/>
          </p:nvGrpSpPr>
          <p:grpSpPr>
            <a:xfrm>
              <a:off x="1448426" y="2542386"/>
              <a:ext cx="3532294" cy="619920"/>
              <a:chOff x="345601" y="1037146"/>
              <a:chExt cx="3532294" cy="619920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F5548472-79FC-86A2-D5D0-99902C232092}"/>
                  </a:ext>
                </a:extLst>
              </p:cNvPr>
              <p:cNvSpPr/>
              <p:nvPr/>
            </p:nvSpPr>
            <p:spPr>
              <a:xfrm>
                <a:off x="345601" y="1037146"/>
                <a:ext cx="3532294" cy="61992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矩形: 圓角 6">
                <a:extLst>
                  <a:ext uri="{FF2B5EF4-FFF2-40B4-BE49-F238E27FC236}">
                    <a16:creationId xmlns:a16="http://schemas.microsoft.com/office/drawing/2014/main" id="{DB4B558F-2C3B-11EF-A471-900693824E77}"/>
                  </a:ext>
                </a:extLst>
              </p:cNvPr>
              <p:cNvSpPr txBox="1"/>
              <p:nvPr/>
            </p:nvSpPr>
            <p:spPr>
              <a:xfrm>
                <a:off x="375865" y="1067408"/>
                <a:ext cx="3502030" cy="5593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82603" tIns="0" rIns="282603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TW" sz="2400" b="1" kern="1200" spc="20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Local Mode</a:t>
                </a:r>
              </a:p>
            </p:txBody>
          </p:sp>
        </p:grp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03A27752-2F50-A7A6-DEAA-127E00C5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On Yarn </a:t>
            </a:r>
            <a:r>
              <a:rPr lang="zh-TW" altLang="en-US" dirty="0"/>
              <a:t>效能測試</a:t>
            </a:r>
          </a:p>
        </p:txBody>
      </p:sp>
      <p:sp>
        <p:nvSpPr>
          <p:cNvPr id="106" name="投影片編號版面配置區 29">
            <a:extLst>
              <a:ext uri="{FF2B5EF4-FFF2-40B4-BE49-F238E27FC236}">
                <a16:creationId xmlns:a16="http://schemas.microsoft.com/office/drawing/2014/main" id="{5C647918-13D1-E5B7-0640-47EF61DE9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53CE795-CD3C-99E7-6EAE-035F38C49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624" y="4086059"/>
            <a:ext cx="4343154" cy="2200389"/>
          </a:xfrm>
          <a:prstGeom prst="rect">
            <a:avLst/>
          </a:prstGeom>
        </p:spPr>
      </p:pic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29C5DEC7-687B-3A68-0ED1-51D6EA052D11}"/>
              </a:ext>
            </a:extLst>
          </p:cNvPr>
          <p:cNvSpPr/>
          <p:nvPr/>
        </p:nvSpPr>
        <p:spPr>
          <a:xfrm>
            <a:off x="1144252" y="5258620"/>
            <a:ext cx="2360885" cy="146445"/>
          </a:xfrm>
          <a:prstGeom prst="roundRect">
            <a:avLst/>
          </a:prstGeom>
          <a:noFill/>
          <a:ln w="28575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19386986-E4D7-0D20-A172-0BEB418C8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624" y="1289543"/>
            <a:ext cx="4343155" cy="2662816"/>
          </a:xfrm>
          <a:prstGeom prst="rect">
            <a:avLst/>
          </a:prstGeom>
        </p:spPr>
      </p:pic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3F60E492-B34E-47D5-7B45-33E265A3BAE2}"/>
              </a:ext>
            </a:extLst>
          </p:cNvPr>
          <p:cNvSpPr/>
          <p:nvPr/>
        </p:nvSpPr>
        <p:spPr>
          <a:xfrm>
            <a:off x="934905" y="2247025"/>
            <a:ext cx="3492873" cy="155060"/>
          </a:xfrm>
          <a:prstGeom prst="roundRect">
            <a:avLst/>
          </a:prstGeom>
          <a:noFill/>
          <a:ln w="28575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E8F23F8-AA90-F2D0-2AF7-7E5A25752120}"/>
              </a:ext>
            </a:extLst>
          </p:cNvPr>
          <p:cNvGrpSpPr/>
          <p:nvPr/>
        </p:nvGrpSpPr>
        <p:grpSpPr>
          <a:xfrm>
            <a:off x="8871572" y="2739057"/>
            <a:ext cx="2930754" cy="2274217"/>
            <a:chOff x="8235468" y="2272449"/>
            <a:chExt cx="2930754" cy="2274217"/>
          </a:xfrm>
        </p:grpSpPr>
        <p:sp>
          <p:nvSpPr>
            <p:cNvPr id="51" name="星形: 七角 50">
              <a:extLst>
                <a:ext uri="{FF2B5EF4-FFF2-40B4-BE49-F238E27FC236}">
                  <a16:creationId xmlns:a16="http://schemas.microsoft.com/office/drawing/2014/main" id="{50A35914-1AF2-673D-FA53-BB21F9E6051C}"/>
                </a:ext>
              </a:extLst>
            </p:cNvPr>
            <p:cNvSpPr/>
            <p:nvPr/>
          </p:nvSpPr>
          <p:spPr>
            <a:xfrm>
              <a:off x="8235468" y="2272449"/>
              <a:ext cx="2930754" cy="2274217"/>
            </a:xfrm>
            <a:prstGeom prst="star7">
              <a:avLst/>
            </a:prstGeom>
            <a:noFill/>
            <a:ln w="76200">
              <a:solidFill>
                <a:srgbClr val="80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7EA743B9-045A-3E7D-E57F-413C228C2EA9}"/>
                </a:ext>
              </a:extLst>
            </p:cNvPr>
            <p:cNvSpPr txBox="1"/>
            <p:nvPr/>
          </p:nvSpPr>
          <p:spPr>
            <a:xfrm>
              <a:off x="8842661" y="3049436"/>
              <a:ext cx="17459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8.83</a:t>
              </a:r>
              <a:r>
                <a:rPr lang="zh-TW" altLang="en-US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倍</a:t>
              </a:r>
            </a:p>
          </p:txBody>
        </p:sp>
      </p:grpSp>
      <p:sp>
        <p:nvSpPr>
          <p:cNvPr id="53" name="箭號: 向上 52">
            <a:extLst>
              <a:ext uri="{FF2B5EF4-FFF2-40B4-BE49-F238E27FC236}">
                <a16:creationId xmlns:a16="http://schemas.microsoft.com/office/drawing/2014/main" id="{8351764A-0CD8-F57E-ECE3-88456490526C}"/>
              </a:ext>
            </a:extLst>
          </p:cNvPr>
          <p:cNvSpPr/>
          <p:nvPr/>
        </p:nvSpPr>
        <p:spPr>
          <a:xfrm flipV="1">
            <a:off x="6724174" y="3630517"/>
            <a:ext cx="648000" cy="612000"/>
          </a:xfrm>
          <a:prstGeom prst="upArrow">
            <a:avLst/>
          </a:prstGeom>
          <a:solidFill>
            <a:srgbClr val="800019"/>
          </a:solidFill>
          <a:ln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CDE10F0-E655-BE95-74DF-97D7627A443E}"/>
              </a:ext>
            </a:extLst>
          </p:cNvPr>
          <p:cNvGrpSpPr/>
          <p:nvPr/>
        </p:nvGrpSpPr>
        <p:grpSpPr>
          <a:xfrm>
            <a:off x="121023" y="959082"/>
            <a:ext cx="10440000" cy="72000"/>
            <a:chOff x="121023" y="959082"/>
            <a:chExt cx="10440000" cy="72000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DD3882B7-6D38-B5BD-2031-49D2F627E12F}"/>
                </a:ext>
              </a:extLst>
            </p:cNvPr>
            <p:cNvCxnSpPr/>
            <p:nvPr/>
          </p:nvCxnSpPr>
          <p:spPr>
            <a:xfrm>
              <a:off x="121023" y="995082"/>
              <a:ext cx="104400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50DC6C-5B42-8612-9A94-A93F510BCA23}"/>
                </a:ext>
              </a:extLst>
            </p:cNvPr>
            <p:cNvSpPr/>
            <p:nvPr/>
          </p:nvSpPr>
          <p:spPr>
            <a:xfrm>
              <a:off x="881623" y="959082"/>
              <a:ext cx="5256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F70E6FC-92E3-302B-3871-913E0BE096E6}"/>
              </a:ext>
            </a:extLst>
          </p:cNvPr>
          <p:cNvGrpSpPr/>
          <p:nvPr/>
        </p:nvGrpSpPr>
        <p:grpSpPr>
          <a:xfrm>
            <a:off x="5314620" y="4370002"/>
            <a:ext cx="3626717" cy="1632501"/>
            <a:chOff x="1102826" y="2542386"/>
            <a:chExt cx="5107851" cy="1575566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F34E962-659C-817B-263A-7CFBDD7AA4E7}"/>
                </a:ext>
              </a:extLst>
            </p:cNvPr>
            <p:cNvGrpSpPr/>
            <p:nvPr/>
          </p:nvGrpSpPr>
          <p:grpSpPr>
            <a:xfrm>
              <a:off x="1102826" y="2853506"/>
              <a:ext cx="5107851" cy="1264446"/>
              <a:chOff x="0" y="1348266"/>
              <a:chExt cx="6843741" cy="1264446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5A2C9CA-E231-948D-A308-4F6A61451DCE}"/>
                  </a:ext>
                </a:extLst>
              </p:cNvPr>
              <p:cNvSpPr/>
              <p:nvPr/>
            </p:nvSpPr>
            <p:spPr>
              <a:xfrm>
                <a:off x="0" y="1348266"/>
                <a:ext cx="6843741" cy="1264446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36AE62F-50A9-BF16-4D0B-6B1F11C4E443}"/>
                  </a:ext>
                </a:extLst>
              </p:cNvPr>
              <p:cNvSpPr txBox="1"/>
              <p:nvPr/>
            </p:nvSpPr>
            <p:spPr>
              <a:xfrm>
                <a:off x="0" y="1427111"/>
                <a:ext cx="6843741" cy="114671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0000" tIns="432000" rIns="360000" bIns="142240" numCol="1" spcCol="1270" anchor="t" anchorCtr="0">
                <a:noAutofit/>
              </a:bodyPr>
              <a:lstStyle/>
              <a:p>
                <a:pPr marL="0" lvl="1" defTabSz="889000">
                  <a:spcBef>
                    <a:spcPct val="0"/>
                  </a:spcBef>
                  <a:spcAft>
                    <a:spcPct val="15000"/>
                  </a:spcAft>
                  <a:buNone/>
                </a:pP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載入檔案：</a:t>
                </a: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13G</a:t>
                </a:r>
                <a:b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花費時間：</a:t>
                </a: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33.4 s</a:t>
                </a: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1DD2C74C-0EE9-5E91-956A-1A66372CC9A1}"/>
                </a:ext>
              </a:extLst>
            </p:cNvPr>
            <p:cNvGrpSpPr/>
            <p:nvPr/>
          </p:nvGrpSpPr>
          <p:grpSpPr>
            <a:xfrm>
              <a:off x="1448426" y="2542386"/>
              <a:ext cx="3832864" cy="619920"/>
              <a:chOff x="345601" y="1037146"/>
              <a:chExt cx="3832864" cy="619920"/>
            </a:xfrm>
          </p:grpSpPr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4E873F05-BF4A-801F-AA4D-DE167B1BBA0B}"/>
                  </a:ext>
                </a:extLst>
              </p:cNvPr>
              <p:cNvSpPr/>
              <p:nvPr/>
            </p:nvSpPr>
            <p:spPr>
              <a:xfrm>
                <a:off x="345601" y="1037146"/>
                <a:ext cx="3802600" cy="61992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矩形: 圓角 6">
                <a:extLst>
                  <a:ext uri="{FF2B5EF4-FFF2-40B4-BE49-F238E27FC236}">
                    <a16:creationId xmlns:a16="http://schemas.microsoft.com/office/drawing/2014/main" id="{1EAA0644-37A9-17EB-8879-37285253D2D7}"/>
                  </a:ext>
                </a:extLst>
              </p:cNvPr>
              <p:cNvSpPr txBox="1"/>
              <p:nvPr/>
            </p:nvSpPr>
            <p:spPr>
              <a:xfrm>
                <a:off x="375865" y="1067408"/>
                <a:ext cx="3802600" cy="5593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82603" tIns="0" rIns="282603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TW" sz="2400" b="1" kern="1200" spc="20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Spark On Yarn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16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55BFAF6D-E55F-40AA-1A0C-A1DECCA48E32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375B1F6F-4BCF-6856-4DD6-76F3C23D2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5" name="標題 3">
              <a:extLst>
                <a:ext uri="{FF2B5EF4-FFF2-40B4-BE49-F238E27FC236}">
                  <a16:creationId xmlns:a16="http://schemas.microsoft.com/office/drawing/2014/main" id="{AD6EE765-8CF8-B610-7ECD-A84FDAC8EC17}"/>
                </a:ext>
              </a:extLst>
            </p:cNvPr>
            <p:cNvSpPr txBox="1">
              <a:spLocks/>
            </p:cNvSpPr>
            <p:nvPr/>
          </p:nvSpPr>
          <p:spPr>
            <a:xfrm>
              <a:off x="1956000" y="2551839"/>
              <a:ext cx="8280000" cy="17543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2000"/>
              </a:schemeClr>
            </a:solidFill>
            <a:ln w="279400" cap="sq" cmpd="thinThick">
              <a:solidFill>
                <a:schemeClr val="accent3">
                  <a:lumMod val="40000"/>
                  <a:lumOff val="60000"/>
                  <a:alpha val="32000"/>
                </a:schemeClr>
              </a:solidFill>
              <a:miter lim="800000"/>
            </a:ln>
            <a:effectLst>
              <a:outerShdw blurRad="50800" dist="50800" dir="5400000" algn="ctr" rotWithShape="0">
                <a:schemeClr val="accent3">
                  <a:lumMod val="60000"/>
                  <a:lumOff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pPr algn="ctr" latinLnBrk="0"/>
              <a:r>
                <a:rPr lang="zh-TW" altLang="en-US" sz="6000" b="1" dirty="0">
                  <a:solidFill>
                    <a:srgbClr val="8000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資料蒐集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A64C814-A0F6-12B3-0008-07F845167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"/>
          <a:stretch/>
        </p:blipFill>
        <p:spPr>
          <a:xfrm>
            <a:off x="10972800" y="180000"/>
            <a:ext cx="95760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B45713C6-ECD7-9EDC-413E-39BB5DA86D45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講者：吳依珊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675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A03EC-A043-84ED-6DC0-5D82891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資料輪廓</a:t>
            </a:r>
          </a:p>
        </p:txBody>
      </p:sp>
      <p:sp>
        <p:nvSpPr>
          <p:cNvPr id="21" name="投影片編號版面配置區 29">
            <a:extLst>
              <a:ext uri="{FF2B5EF4-FFF2-40B4-BE49-F238E27FC236}">
                <a16:creationId xmlns:a16="http://schemas.microsoft.com/office/drawing/2014/main" id="{A2E13E0E-E180-9438-DE66-F4FEEAF0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4F50904-DCD4-97BA-9F7E-C5D4838483F0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1A047CE5-DDFC-0562-B0F0-DC4FD806B4A1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9F86739-EE68-49B7-52B9-42F3610B3131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31" name="Google Shape;437;p37">
            <a:extLst>
              <a:ext uri="{FF2B5EF4-FFF2-40B4-BE49-F238E27FC236}">
                <a16:creationId xmlns:a16="http://schemas.microsoft.com/office/drawing/2014/main" id="{E131E9B9-A927-FF59-193B-DCDA77E73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0783334"/>
              </p:ext>
            </p:extLst>
          </p:nvPr>
        </p:nvGraphicFramePr>
        <p:xfrm>
          <a:off x="518400" y="1220399"/>
          <a:ext cx="5730000" cy="5202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C3822876-D0ED-A2D5-731B-ACA07386E1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278" y="1742334"/>
            <a:ext cx="5936400" cy="347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440A187-34EF-AAF6-AB8E-3B3ED56AB08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29"/>
          <a:stretch/>
        </p:blipFill>
        <p:spPr>
          <a:xfrm>
            <a:off x="6174278" y="1742334"/>
            <a:ext cx="5936400" cy="3730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圖片 2" descr="一張含有 標誌 的圖片&#10;&#10;自動產生的描述">
            <a:extLst>
              <a:ext uri="{FF2B5EF4-FFF2-40B4-BE49-F238E27FC236}">
                <a16:creationId xmlns:a16="http://schemas.microsoft.com/office/drawing/2014/main" id="{A331D3C9-F379-B560-BE90-D03DD3AAA92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57" y="5571136"/>
            <a:ext cx="1427790" cy="348582"/>
          </a:xfrm>
          <a:prstGeom prst="rect">
            <a:avLst/>
          </a:prstGeom>
        </p:spPr>
      </p:pic>
      <p:pic>
        <p:nvPicPr>
          <p:cNvPr id="7" name="圖片 6" descr="一張含有 圖表 的圖片&#10;&#10;自動產生的描述">
            <a:extLst>
              <a:ext uri="{FF2B5EF4-FFF2-40B4-BE49-F238E27FC236}">
                <a16:creationId xmlns:a16="http://schemas.microsoft.com/office/drawing/2014/main" id="{DF7181E1-AB5B-EACE-26C4-B8DEAEE17F2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970" y="5370970"/>
            <a:ext cx="785400" cy="100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047FB6D-65B0-9642-AE41-BD1AF9E23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0049" y="5473287"/>
            <a:ext cx="1776829" cy="6153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1969B69-28B7-66A4-9CF3-E05511C02C8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4457" y="1742334"/>
            <a:ext cx="5936221" cy="3545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84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DA3149E-CAF4-C0DD-B408-4E3DBDAE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5C91DB6-AD5D-AC1A-D30F-289CB2D0AEFA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CEE46518-9DAC-2016-F775-965A629D47E7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B016447-8190-60F8-B014-C5A247080351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EF30A6-BAC9-EE1C-8B37-8091DCAE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A9DA8CE-1092-1FA1-8A5F-AF996C0014A5}"/>
              </a:ext>
            </a:extLst>
          </p:cNvPr>
          <p:cNvGrpSpPr/>
          <p:nvPr/>
        </p:nvGrpSpPr>
        <p:grpSpPr>
          <a:xfrm>
            <a:off x="794320" y="1437835"/>
            <a:ext cx="3169440" cy="4892935"/>
            <a:chOff x="923166" y="1259290"/>
            <a:chExt cx="3169440" cy="4892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F23EF67B-CB9A-FC1B-C063-BE2346C8F16E}"/>
                </a:ext>
              </a:extLst>
            </p:cNvPr>
            <p:cNvGrpSpPr/>
            <p:nvPr/>
          </p:nvGrpSpPr>
          <p:grpSpPr>
            <a:xfrm>
              <a:off x="1031193" y="1259290"/>
              <a:ext cx="2941578" cy="4892935"/>
              <a:chOff x="1031193" y="1259290"/>
              <a:chExt cx="2941578" cy="4892935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1382D20-DB06-CC46-E2CE-5C1DE0C88C9B}"/>
                  </a:ext>
                </a:extLst>
              </p:cNvPr>
              <p:cNvSpPr/>
              <p:nvPr/>
            </p:nvSpPr>
            <p:spPr>
              <a:xfrm>
                <a:off x="1031193" y="1259290"/>
                <a:ext cx="2941578" cy="48929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55BEB20-8D8E-7000-FB79-FAD17693DE12}"/>
                  </a:ext>
                </a:extLst>
              </p:cNvPr>
              <p:cNvSpPr/>
              <p:nvPr/>
            </p:nvSpPr>
            <p:spPr>
              <a:xfrm>
                <a:off x="1031193" y="1259290"/>
                <a:ext cx="2941578" cy="2441219"/>
              </a:xfrm>
              <a:prstGeom prst="rect">
                <a:avLst/>
              </a:prstGeom>
              <a:solidFill>
                <a:srgbClr val="CFD4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99789CE-0DDF-8962-18E3-D86570893CE7}"/>
                </a:ext>
              </a:extLst>
            </p:cNvPr>
            <p:cNvSpPr/>
            <p:nvPr/>
          </p:nvSpPr>
          <p:spPr>
            <a:xfrm>
              <a:off x="1648460" y="1629005"/>
              <a:ext cx="1800014" cy="1799995"/>
            </a:xfrm>
            <a:prstGeom prst="roundRect">
              <a:avLst>
                <a:gd name="adj" fmla="val 10000"/>
              </a:avLst>
            </a:prstGeom>
            <a:blipFill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2A5D5C81-CB51-58DC-F4EF-64CDDD9FE446}"/>
                </a:ext>
              </a:extLst>
            </p:cNvPr>
            <p:cNvSpPr/>
            <p:nvPr/>
          </p:nvSpPr>
          <p:spPr>
            <a:xfrm>
              <a:off x="923166" y="3860403"/>
              <a:ext cx="3169440" cy="2144586"/>
            </a:xfrm>
            <a:custGeom>
              <a:avLst/>
              <a:gdLst>
                <a:gd name="connsiteX0" fmla="*/ 310271 w 3071172"/>
                <a:gd name="connsiteY0" fmla="*/ 0 h 2954959"/>
                <a:gd name="connsiteX1" fmla="*/ 2760901 w 3071172"/>
                <a:gd name="connsiteY1" fmla="*/ 0 h 2954959"/>
                <a:gd name="connsiteX2" fmla="*/ 3071172 w 3071172"/>
                <a:gd name="connsiteY2" fmla="*/ 310271 h 2954959"/>
                <a:gd name="connsiteX3" fmla="*/ 3071172 w 3071172"/>
                <a:gd name="connsiteY3" fmla="*/ 2954959 h 2954959"/>
                <a:gd name="connsiteX4" fmla="*/ 3071172 w 3071172"/>
                <a:gd name="connsiteY4" fmla="*/ 2954959 h 2954959"/>
                <a:gd name="connsiteX5" fmla="*/ 0 w 3071172"/>
                <a:gd name="connsiteY5" fmla="*/ 2954959 h 2954959"/>
                <a:gd name="connsiteX6" fmla="*/ 0 w 3071172"/>
                <a:gd name="connsiteY6" fmla="*/ 2954959 h 2954959"/>
                <a:gd name="connsiteX7" fmla="*/ 0 w 3071172"/>
                <a:gd name="connsiteY7" fmla="*/ 310271 h 2954959"/>
                <a:gd name="connsiteX8" fmla="*/ 310271 w 3071172"/>
                <a:gd name="connsiteY8" fmla="*/ 0 h 29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1172" h="2954959">
                  <a:moveTo>
                    <a:pt x="2760901" y="2954959"/>
                  </a:moveTo>
                  <a:lnTo>
                    <a:pt x="310271" y="2954959"/>
                  </a:lnTo>
                  <a:cubicBezTo>
                    <a:pt x="138913" y="2954959"/>
                    <a:pt x="0" y="2816046"/>
                    <a:pt x="0" y="2644688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3071172" y="0"/>
                  </a:lnTo>
                  <a:lnTo>
                    <a:pt x="3071172" y="0"/>
                  </a:lnTo>
                  <a:lnTo>
                    <a:pt x="3071172" y="2644688"/>
                  </a:lnTo>
                  <a:cubicBezTo>
                    <a:pt x="3071172" y="2816046"/>
                    <a:pt x="2932259" y="2954959"/>
                    <a:pt x="2760901" y="2954959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115" tIns="142240" rIns="233115" bIns="233115" numCol="1" spcCol="1270" anchor="t" anchorCtr="0">
              <a:noAutofit/>
            </a:bodyPr>
            <a:lstStyle/>
            <a:p>
              <a:pPr marL="0" lvl="0" indent="625475" algn="l" defTabSz="896938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</a:pPr>
              <a:r>
                <a:rPr lang="zh-TW" sz="2000" b="1" kern="1200" dirty="0">
                  <a:solidFill>
                    <a:schemeClr val="accent3">
                      <a:lumMod val="50000"/>
                    </a:schemeClr>
                  </a:solidFill>
                </a:rPr>
                <a:t>美國運輸部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1800" b="1" kern="1200" dirty="0">
                  <a:solidFill>
                    <a:schemeClr val="accent3">
                      <a:lumMod val="50000"/>
                    </a:schemeClr>
                  </a:solidFill>
                </a:rPr>
                <a:t>DOT</a:t>
              </a:r>
              <a:endParaRPr lang="en-US" sz="1800" kern="1200"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pPr marL="180975" lvl="1" indent="-180975" algn="l" defTabSz="4889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17</a:t>
              </a:r>
              <a:r>
                <a:rPr lang="zh-TW" altLang="en-US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欄</a:t>
              </a:r>
              <a:r>
                <a:rPr lang="en-US" alt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【</a:t>
              </a:r>
              <a:r>
                <a:rPr lang="en-US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35,755,108</a:t>
              </a:r>
              <a:r>
                <a:rPr lang="en-US" alt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】</a:t>
              </a:r>
              <a:r>
                <a:rPr 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筆</a:t>
              </a:r>
              <a:endParaRPr lang="en-US" sz="1400" b="1" kern="1200" dirty="0">
                <a:solidFill>
                  <a:schemeClr val="accent3">
                    <a:lumMod val="50000"/>
                  </a:schemeClr>
                </a:solidFill>
                <a:latin typeface="Pretendard"/>
                <a:ea typeface="Pretendard"/>
                <a:cs typeface="+mn-cs"/>
              </a:endParaRPr>
            </a:p>
            <a:p>
              <a:pPr marL="180975" lvl="1" indent="-180975" defTabSz="51911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1400" b="1" kern="1200" dirty="0">
                  <a:solidFill>
                    <a:schemeClr val="accent3">
                      <a:lumMod val="50000"/>
                    </a:schemeClr>
                  </a:solidFill>
                </a:rPr>
                <a:t>機場、</a:t>
              </a:r>
              <a:r>
                <a:rPr lang="zh-TW" sz="1400" b="1" kern="1200" dirty="0">
                  <a:solidFill>
                    <a:schemeClr val="accent3">
                      <a:lumMod val="50000"/>
                    </a:schemeClr>
                  </a:solidFill>
                </a:rPr>
                <a:t>航</a:t>
              </a:r>
              <a:r>
                <a:rPr lang="zh-TW" altLang="en-US" sz="1400" b="1" kern="1200" dirty="0">
                  <a:solidFill>
                    <a:schemeClr val="accent3">
                      <a:lumMod val="50000"/>
                    </a:schemeClr>
                  </a:solidFill>
                </a:rPr>
                <a:t>空公司、航線編號、</a:t>
              </a:r>
              <a:br>
                <a:rPr lang="en-US" altLang="zh-TW" sz="1400" b="1" kern="1200" dirty="0">
                  <a:solidFill>
                    <a:schemeClr val="accent3">
                      <a:lumMod val="50000"/>
                    </a:schemeClr>
                  </a:solidFill>
                </a:rPr>
              </a:br>
              <a:r>
                <a:rPr lang="zh-TW" altLang="en-US" sz="1400" b="1" kern="1200" dirty="0">
                  <a:solidFill>
                    <a:schemeClr val="accent3">
                      <a:lumMod val="50000"/>
                    </a:schemeClr>
                  </a:solidFill>
                </a:rPr>
                <a:t>起飛、延誤、抵達時間、</a:t>
              </a:r>
              <a:br>
                <a:rPr lang="en-US" altLang="zh-TW" sz="1400" b="1" kern="1200" dirty="0">
                  <a:solidFill>
                    <a:schemeClr val="accent3">
                      <a:lumMod val="50000"/>
                    </a:schemeClr>
                  </a:solidFill>
                </a:rPr>
              </a:br>
              <a:r>
                <a:rPr lang="zh-TW" altLang="en-US" sz="1400" b="1" kern="1200" dirty="0">
                  <a:solidFill>
                    <a:schemeClr val="accent3">
                      <a:lumMod val="50000"/>
                    </a:schemeClr>
                  </a:solidFill>
                </a:rPr>
                <a:t>延誤原因</a:t>
              </a:r>
              <a:endParaRPr lang="en-US" sz="1400" b="1" kern="1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4E2B7EB4-ED74-F4C8-168F-8B3BBEA168C2}"/>
              </a:ext>
            </a:extLst>
          </p:cNvPr>
          <p:cNvGrpSpPr/>
          <p:nvPr/>
        </p:nvGrpSpPr>
        <p:grpSpPr>
          <a:xfrm>
            <a:off x="4551206" y="1446888"/>
            <a:ext cx="3071172" cy="4892935"/>
            <a:chOff x="7957016" y="1425784"/>
            <a:chExt cx="3071172" cy="4892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668ED-BCB6-ABB4-7454-508C6B1ED55E}"/>
                </a:ext>
              </a:extLst>
            </p:cNvPr>
            <p:cNvSpPr/>
            <p:nvPr/>
          </p:nvSpPr>
          <p:spPr>
            <a:xfrm>
              <a:off x="8021813" y="1425784"/>
              <a:ext cx="2941578" cy="4892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B9FBA8C-32B7-5121-ED0B-B03EAAC11867}"/>
                </a:ext>
              </a:extLst>
            </p:cNvPr>
            <p:cNvSpPr/>
            <p:nvPr/>
          </p:nvSpPr>
          <p:spPr>
            <a:xfrm>
              <a:off x="8021813" y="1432081"/>
              <a:ext cx="2941578" cy="2441219"/>
            </a:xfrm>
            <a:prstGeom prst="rect">
              <a:avLst/>
            </a:prstGeom>
            <a:solidFill>
              <a:srgbClr val="6C7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74D24DEB-E551-0817-6852-9CA4EDA4AFF7}"/>
                </a:ext>
              </a:extLst>
            </p:cNvPr>
            <p:cNvSpPr/>
            <p:nvPr/>
          </p:nvSpPr>
          <p:spPr>
            <a:xfrm>
              <a:off x="8592595" y="1751516"/>
              <a:ext cx="1800014" cy="1799995"/>
            </a:xfrm>
            <a:prstGeom prst="roundRect">
              <a:avLst>
                <a:gd name="adj" fmla="val 10000"/>
              </a:avLst>
            </a:prstGeom>
            <a:blipFill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50000"/>
                <a:hueOff val="4095"/>
                <a:satOff val="226"/>
                <a:lumOff val="-1233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43BCC0FD-C8DC-D379-5CF0-3DEE1626B8CE}"/>
                </a:ext>
              </a:extLst>
            </p:cNvPr>
            <p:cNvSpPr/>
            <p:nvPr/>
          </p:nvSpPr>
          <p:spPr>
            <a:xfrm>
              <a:off x="7957016" y="4073498"/>
              <a:ext cx="3071172" cy="1752485"/>
            </a:xfrm>
            <a:custGeom>
              <a:avLst/>
              <a:gdLst>
                <a:gd name="connsiteX0" fmla="*/ 310271 w 3071172"/>
                <a:gd name="connsiteY0" fmla="*/ 0 h 2954959"/>
                <a:gd name="connsiteX1" fmla="*/ 2760901 w 3071172"/>
                <a:gd name="connsiteY1" fmla="*/ 0 h 2954959"/>
                <a:gd name="connsiteX2" fmla="*/ 3071172 w 3071172"/>
                <a:gd name="connsiteY2" fmla="*/ 310271 h 2954959"/>
                <a:gd name="connsiteX3" fmla="*/ 3071172 w 3071172"/>
                <a:gd name="connsiteY3" fmla="*/ 2954959 h 2954959"/>
                <a:gd name="connsiteX4" fmla="*/ 3071172 w 3071172"/>
                <a:gd name="connsiteY4" fmla="*/ 2954959 h 2954959"/>
                <a:gd name="connsiteX5" fmla="*/ 0 w 3071172"/>
                <a:gd name="connsiteY5" fmla="*/ 2954959 h 2954959"/>
                <a:gd name="connsiteX6" fmla="*/ 0 w 3071172"/>
                <a:gd name="connsiteY6" fmla="*/ 2954959 h 2954959"/>
                <a:gd name="connsiteX7" fmla="*/ 0 w 3071172"/>
                <a:gd name="connsiteY7" fmla="*/ 310271 h 2954959"/>
                <a:gd name="connsiteX8" fmla="*/ 310271 w 3071172"/>
                <a:gd name="connsiteY8" fmla="*/ 0 h 29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1172" h="2954959">
                  <a:moveTo>
                    <a:pt x="2760901" y="2954959"/>
                  </a:moveTo>
                  <a:lnTo>
                    <a:pt x="310271" y="2954959"/>
                  </a:lnTo>
                  <a:cubicBezTo>
                    <a:pt x="138913" y="2954959"/>
                    <a:pt x="0" y="2816046"/>
                    <a:pt x="0" y="2644688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3071172" y="0"/>
                  </a:lnTo>
                  <a:lnTo>
                    <a:pt x="3071172" y="0"/>
                  </a:lnTo>
                  <a:lnTo>
                    <a:pt x="3071172" y="2644688"/>
                  </a:lnTo>
                  <a:cubicBezTo>
                    <a:pt x="3071172" y="2816046"/>
                    <a:pt x="2932259" y="2954959"/>
                    <a:pt x="2760901" y="2954959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50000"/>
                <a:hueOff val="-37367"/>
                <a:satOff val="8975"/>
                <a:lumOff val="21800"/>
                <a:alphaOff val="0"/>
              </a:schemeClr>
            </a:fillRef>
            <a:effectRef idx="0">
              <a:schemeClr val="accent5">
                <a:shade val="50000"/>
                <a:hueOff val="-37367"/>
                <a:satOff val="8975"/>
                <a:lumOff val="2180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115" tIns="142240" rIns="233115" bIns="233115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TW" sz="2000" b="1" kern="1200" dirty="0">
                  <a:solidFill>
                    <a:schemeClr val="accent3">
                      <a:lumMod val="50000"/>
                    </a:schemeClr>
                  </a:solidFill>
                </a:rPr>
                <a:t>美國聯邦航空總署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1800" b="1" kern="1200" dirty="0">
                  <a:solidFill>
                    <a:schemeClr val="accent3">
                      <a:lumMod val="50000"/>
                    </a:schemeClr>
                  </a:solidFill>
                </a:rPr>
                <a:t>FAA</a:t>
              </a:r>
              <a:endParaRPr lang="en-US" sz="1800" kern="1200"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pPr marL="180975" lvl="1" indent="-180975" algn="l" defTabSz="4889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45</a:t>
              </a:r>
              <a:r>
                <a:rPr lang="zh-TW" altLang="en-US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欄</a:t>
              </a:r>
              <a:r>
                <a:rPr lang="en-US" alt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【</a:t>
              </a:r>
              <a:r>
                <a:rPr lang="en-US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2,283,735】</a:t>
              </a:r>
              <a:r>
                <a:rPr 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筆</a:t>
              </a:r>
              <a:endParaRPr lang="en-US" sz="1400" b="1" kern="1200" dirty="0">
                <a:solidFill>
                  <a:schemeClr val="accent3">
                    <a:lumMod val="50000"/>
                  </a:schemeClr>
                </a:solidFill>
                <a:latin typeface="Pretendard"/>
                <a:ea typeface="Pretendard"/>
                <a:cs typeface="+mn-cs"/>
              </a:endParaRPr>
            </a:p>
            <a:p>
              <a:pPr marL="180975" lvl="1" indent="-180975" algn="l" defTabSz="4889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機尾號資訊、機型、機齡、</a:t>
              </a:r>
              <a:br>
                <a:rPr lang="en-US" alt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</a:br>
              <a:r>
                <a:rPr 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引擎類型</a:t>
              </a:r>
              <a:r>
                <a:rPr lang="zh-TW" altLang="en-US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、製造商、座位數</a:t>
              </a:r>
              <a:endParaRPr lang="en-US" sz="1400" b="1" kern="1200" dirty="0">
                <a:solidFill>
                  <a:schemeClr val="accent3">
                    <a:lumMod val="50000"/>
                  </a:schemeClr>
                </a:solidFill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399EA9DB-CF93-C9B5-8699-56D22DA5A03B}"/>
              </a:ext>
            </a:extLst>
          </p:cNvPr>
          <p:cNvGrpSpPr/>
          <p:nvPr/>
        </p:nvGrpSpPr>
        <p:grpSpPr>
          <a:xfrm>
            <a:off x="8209824" y="1437835"/>
            <a:ext cx="3169440" cy="4899232"/>
            <a:chOff x="4511280" y="1425784"/>
            <a:chExt cx="3169440" cy="4899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73890EA-4F3A-7BA9-188A-E79D6DA75D9B}"/>
                </a:ext>
              </a:extLst>
            </p:cNvPr>
            <p:cNvSpPr/>
            <p:nvPr/>
          </p:nvSpPr>
          <p:spPr>
            <a:xfrm>
              <a:off x="4625211" y="1432081"/>
              <a:ext cx="2941578" cy="4892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EF594A2-DC2F-4654-7FDE-0A6BEAA5C79B}"/>
                </a:ext>
              </a:extLst>
            </p:cNvPr>
            <p:cNvSpPr/>
            <p:nvPr/>
          </p:nvSpPr>
          <p:spPr>
            <a:xfrm>
              <a:off x="4625211" y="1425784"/>
              <a:ext cx="2941578" cy="2441219"/>
            </a:xfrm>
            <a:prstGeom prst="rect">
              <a:avLst/>
            </a:prstGeom>
            <a:solidFill>
              <a:srgbClr val="ADB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93A7E2F8-4977-62FF-6418-5F7D2CC56346}"/>
                </a:ext>
              </a:extLst>
            </p:cNvPr>
            <p:cNvSpPr/>
            <p:nvPr/>
          </p:nvSpPr>
          <p:spPr>
            <a:xfrm>
              <a:off x="4511280" y="4043786"/>
              <a:ext cx="3169440" cy="2220503"/>
            </a:xfrm>
            <a:custGeom>
              <a:avLst/>
              <a:gdLst>
                <a:gd name="connsiteX0" fmla="*/ 310271 w 3071172"/>
                <a:gd name="connsiteY0" fmla="*/ 0 h 2954959"/>
                <a:gd name="connsiteX1" fmla="*/ 2760901 w 3071172"/>
                <a:gd name="connsiteY1" fmla="*/ 0 h 2954959"/>
                <a:gd name="connsiteX2" fmla="*/ 3071172 w 3071172"/>
                <a:gd name="connsiteY2" fmla="*/ 310271 h 2954959"/>
                <a:gd name="connsiteX3" fmla="*/ 3071172 w 3071172"/>
                <a:gd name="connsiteY3" fmla="*/ 2954959 h 2954959"/>
                <a:gd name="connsiteX4" fmla="*/ 3071172 w 3071172"/>
                <a:gd name="connsiteY4" fmla="*/ 2954959 h 2954959"/>
                <a:gd name="connsiteX5" fmla="*/ 0 w 3071172"/>
                <a:gd name="connsiteY5" fmla="*/ 2954959 h 2954959"/>
                <a:gd name="connsiteX6" fmla="*/ 0 w 3071172"/>
                <a:gd name="connsiteY6" fmla="*/ 2954959 h 2954959"/>
                <a:gd name="connsiteX7" fmla="*/ 0 w 3071172"/>
                <a:gd name="connsiteY7" fmla="*/ 310271 h 2954959"/>
                <a:gd name="connsiteX8" fmla="*/ 310271 w 3071172"/>
                <a:gd name="connsiteY8" fmla="*/ 0 h 29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1172" h="2954959">
                  <a:moveTo>
                    <a:pt x="2760901" y="2954959"/>
                  </a:moveTo>
                  <a:lnTo>
                    <a:pt x="310271" y="2954959"/>
                  </a:lnTo>
                  <a:cubicBezTo>
                    <a:pt x="138913" y="2954959"/>
                    <a:pt x="0" y="2816046"/>
                    <a:pt x="0" y="2644688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3071172" y="0"/>
                  </a:lnTo>
                  <a:lnTo>
                    <a:pt x="3071172" y="0"/>
                  </a:lnTo>
                  <a:lnTo>
                    <a:pt x="3071172" y="2644688"/>
                  </a:lnTo>
                  <a:cubicBezTo>
                    <a:pt x="3071172" y="2816046"/>
                    <a:pt x="2932259" y="2954959"/>
                    <a:pt x="2760901" y="2954959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50000"/>
                <a:hueOff val="-37367"/>
                <a:satOff val="8975"/>
                <a:lumOff val="21800"/>
                <a:alphaOff val="0"/>
              </a:schemeClr>
            </a:fillRef>
            <a:effectRef idx="0">
              <a:schemeClr val="accent5">
                <a:shade val="50000"/>
                <a:hueOff val="-37367"/>
                <a:satOff val="8975"/>
                <a:lumOff val="2180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003" tIns="135129" rIns="226003" bIns="226003" numCol="1" spcCol="1270" anchor="t" anchorCtr="0">
              <a:noAutofit/>
            </a:bodyPr>
            <a:lstStyle/>
            <a:p>
              <a:pPr marL="0" lvl="0" indent="0" algn="ctr" defTabSz="831215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TW" sz="1870" b="1" kern="1200" dirty="0">
                  <a:solidFill>
                    <a:schemeClr val="accent3">
                      <a:lumMod val="50000"/>
                    </a:schemeClr>
                  </a:solidFill>
                </a:rPr>
                <a:t>美國國家海洋暨大氣總署</a:t>
              </a:r>
              <a:endParaRPr lang="en-US" altLang="zh-TW" sz="1870" b="1" kern="1200"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pPr marL="0" lvl="0" indent="0" algn="ctr" defTabSz="831215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1800" b="1" kern="1200" dirty="0">
                  <a:solidFill>
                    <a:schemeClr val="accent3">
                      <a:lumMod val="50000"/>
                    </a:schemeClr>
                  </a:solidFill>
                </a:rPr>
                <a:t>NOAA</a:t>
              </a:r>
              <a:endParaRPr lang="en-US" sz="1800" kern="1200"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pPr marL="180975" lvl="1" indent="-180975" algn="l" defTabSz="4889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124</a:t>
              </a:r>
              <a:r>
                <a:rPr lang="zh-TW" altLang="en-US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欄</a:t>
              </a:r>
              <a:r>
                <a:rPr lang="en-US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【312,468,673】</a:t>
              </a:r>
              <a:r>
                <a:rPr 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筆</a:t>
              </a:r>
              <a:endParaRPr lang="en-US" sz="1400" b="1" kern="1200" dirty="0">
                <a:solidFill>
                  <a:schemeClr val="accent3">
                    <a:lumMod val="50000"/>
                  </a:schemeClr>
                </a:solidFill>
                <a:latin typeface="Pretendard"/>
                <a:ea typeface="Pretendard"/>
                <a:cs typeface="+mn-cs"/>
              </a:endParaRPr>
            </a:p>
            <a:p>
              <a:pPr marL="180975" lvl="1" indent="-180975" algn="l" defTabSz="4889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觀測站編號、觀測時間、</a:t>
              </a:r>
              <a:br>
                <a:rPr lang="en-US" alt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</a:br>
              <a:r>
                <a:rPr lang="zh-TW" altLang="en-US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日升日落、降水量、風速、</a:t>
              </a:r>
              <a:br>
                <a:rPr lang="en-US" altLang="zh-TW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</a:br>
              <a:r>
                <a:rPr lang="zh-TW" altLang="en-US" sz="1400" b="1" kern="1200" dirty="0">
                  <a:solidFill>
                    <a:schemeClr val="accent3">
                      <a:lumMod val="50000"/>
                    </a:schemeClr>
                  </a:solidFill>
                  <a:latin typeface="Pretendard"/>
                  <a:ea typeface="Pretendard"/>
                  <a:cs typeface="+mn-cs"/>
                </a:rPr>
                <a:t>乾球溫度、溼球溫度、能見度</a:t>
              </a:r>
              <a:endParaRPr lang="en-US" sz="1400" b="1" kern="1200" dirty="0">
                <a:solidFill>
                  <a:schemeClr val="accent3">
                    <a:lumMod val="50000"/>
                  </a:schemeClr>
                </a:solidFill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2C899108-38B3-7CF8-7AE6-1F4DDC6D011E}"/>
                </a:ext>
              </a:extLst>
            </p:cNvPr>
            <p:cNvSpPr/>
            <p:nvPr/>
          </p:nvSpPr>
          <p:spPr>
            <a:xfrm>
              <a:off x="5195993" y="1801796"/>
              <a:ext cx="1800014" cy="1799995"/>
            </a:xfrm>
            <a:prstGeom prst="roundRect">
              <a:avLst>
                <a:gd name="adj" fmla="val 10000"/>
              </a:avLst>
            </a:prstGeom>
            <a:blipFill rotWithShape="1">
              <a:blip r:embed="rId5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50000"/>
                <a:hueOff val="2047"/>
                <a:satOff val="113"/>
                <a:lumOff val="-616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2347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A03EC-A043-84ED-6DC0-5D82891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資料蒐集流程</a:t>
            </a:r>
          </a:p>
        </p:txBody>
      </p:sp>
      <p:sp>
        <p:nvSpPr>
          <p:cNvPr id="21" name="投影片編號版面配置區 29">
            <a:extLst>
              <a:ext uri="{FF2B5EF4-FFF2-40B4-BE49-F238E27FC236}">
                <a16:creationId xmlns:a16="http://schemas.microsoft.com/office/drawing/2014/main" id="{A2E13E0E-E180-9438-DE66-F4FEEAF0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21D10DE-8710-9F19-C29E-10C23E0E685D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64A2E93-4283-C68A-6582-5A59D212D10A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0FD630A-24E2-8510-71B2-DE3876ABF929}"/>
                </a:ext>
              </a:extLst>
            </p:cNvPr>
            <p:cNvSpPr/>
            <p:nvPr/>
          </p:nvSpPr>
          <p:spPr>
            <a:xfrm>
              <a:off x="881623" y="959082"/>
              <a:ext cx="298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5" name="圖片 54" descr="一張含有 標誌 的圖片&#10;&#10;自動產生的描述">
            <a:extLst>
              <a:ext uri="{FF2B5EF4-FFF2-40B4-BE49-F238E27FC236}">
                <a16:creationId xmlns:a16="http://schemas.microsoft.com/office/drawing/2014/main" id="{A2C24BBC-06F4-FA93-C7E0-463F266527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1858" y="1020049"/>
            <a:ext cx="666072" cy="149391"/>
          </a:xfrm>
          <a:prstGeom prst="rect">
            <a:avLst/>
          </a:prstGeom>
        </p:spPr>
      </p:pic>
      <p:pic>
        <p:nvPicPr>
          <p:cNvPr id="56" name="圖片 55" descr="一張含有 圖表 的圖片&#10;&#10;自動產生的描述">
            <a:extLst>
              <a:ext uri="{FF2B5EF4-FFF2-40B4-BE49-F238E27FC236}">
                <a16:creationId xmlns:a16="http://schemas.microsoft.com/office/drawing/2014/main" id="{F091CB08-3DF4-71CB-BD4C-37B09C75F4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024" y="905311"/>
            <a:ext cx="320684" cy="378102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1500F9BE-0A9C-D40C-1599-70C4B1606B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9548" y="987213"/>
            <a:ext cx="725491" cy="230802"/>
          </a:xfrm>
          <a:prstGeom prst="rect">
            <a:avLst/>
          </a:prstGeom>
        </p:spPr>
      </p:pic>
      <p:grpSp>
        <p:nvGrpSpPr>
          <p:cNvPr id="40" name="群組 39">
            <a:extLst>
              <a:ext uri="{FF2B5EF4-FFF2-40B4-BE49-F238E27FC236}">
                <a16:creationId xmlns:a16="http://schemas.microsoft.com/office/drawing/2014/main" id="{9D5E5C4B-0938-708B-B0B1-DDD414DDD446}"/>
              </a:ext>
            </a:extLst>
          </p:cNvPr>
          <p:cNvGrpSpPr/>
          <p:nvPr/>
        </p:nvGrpSpPr>
        <p:grpSpPr>
          <a:xfrm>
            <a:off x="1131262" y="2052076"/>
            <a:ext cx="1520339" cy="1149652"/>
            <a:chOff x="456910" y="2052076"/>
            <a:chExt cx="1520339" cy="1149652"/>
          </a:xfrm>
        </p:grpSpPr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07554A0C-A379-4512-DE7C-4C9D7E813762}"/>
                </a:ext>
              </a:extLst>
            </p:cNvPr>
            <p:cNvSpPr txBox="1"/>
            <p:nvPr/>
          </p:nvSpPr>
          <p:spPr>
            <a:xfrm>
              <a:off x="456910" y="2876906"/>
              <a:ext cx="1520339" cy="324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航空器</a:t>
              </a:r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</a:t>
              </a:r>
            </a:p>
          </p:txBody>
        </p:sp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C225466A-1AA8-1CE7-F2ED-2650692A4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5802" y="2052076"/>
              <a:ext cx="792000" cy="752048"/>
            </a:xfrm>
            <a:prstGeom prst="rect">
              <a:avLst/>
            </a:prstGeom>
          </p:spPr>
        </p:pic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AF5BEDE4-B123-8893-24EB-4244AB7F78E9}"/>
              </a:ext>
            </a:extLst>
          </p:cNvPr>
          <p:cNvGrpSpPr/>
          <p:nvPr/>
        </p:nvGrpSpPr>
        <p:grpSpPr>
          <a:xfrm>
            <a:off x="1219978" y="5056411"/>
            <a:ext cx="1296000" cy="1188036"/>
            <a:chOff x="545626" y="4917525"/>
            <a:chExt cx="1296000" cy="1188036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0FF4160C-BD02-E635-C6E1-090D339E5E3B}"/>
                </a:ext>
              </a:extLst>
            </p:cNvPr>
            <p:cNvSpPr txBox="1"/>
            <p:nvPr/>
          </p:nvSpPr>
          <p:spPr>
            <a:xfrm>
              <a:off x="545626" y="5791725"/>
              <a:ext cx="1296000" cy="31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天氣</a:t>
              </a:r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</a:t>
              </a:r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F07410F-4094-8412-ACE9-4178FE35D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802" y="4917525"/>
              <a:ext cx="792000" cy="752048"/>
            </a:xfrm>
            <a:prstGeom prst="rect">
              <a:avLst/>
            </a:prstGeom>
          </p:spPr>
        </p:pic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B527B6D6-DE5E-93CA-C324-E6CA98396366}"/>
              </a:ext>
            </a:extLst>
          </p:cNvPr>
          <p:cNvGrpSpPr/>
          <p:nvPr/>
        </p:nvGrpSpPr>
        <p:grpSpPr>
          <a:xfrm>
            <a:off x="1268162" y="3538585"/>
            <a:ext cx="1255933" cy="1116402"/>
            <a:chOff x="593810" y="3441619"/>
            <a:chExt cx="1255933" cy="1116402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E2980D3E-3D2B-94DB-6CEA-7CFEE955BF5D}"/>
                </a:ext>
              </a:extLst>
            </p:cNvPr>
            <p:cNvSpPr txBox="1"/>
            <p:nvPr/>
          </p:nvSpPr>
          <p:spPr>
            <a:xfrm>
              <a:off x="593810" y="4289711"/>
              <a:ext cx="1255933" cy="2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航班</a:t>
              </a:r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</a:t>
              </a: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31AA8959-8650-FCBB-45CA-FB82082C4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802" y="3441619"/>
              <a:ext cx="792000" cy="752048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F22F9FDD-3792-D14F-54D9-DAD23A12A1F9}"/>
              </a:ext>
            </a:extLst>
          </p:cNvPr>
          <p:cNvGrpSpPr/>
          <p:nvPr/>
        </p:nvGrpSpPr>
        <p:grpSpPr>
          <a:xfrm>
            <a:off x="5937496" y="2071164"/>
            <a:ext cx="1224000" cy="1113013"/>
            <a:chOff x="3797223" y="1794901"/>
            <a:chExt cx="1224000" cy="1113013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B476754-FA37-85EB-96FC-117BF647E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13223" y="1794901"/>
              <a:ext cx="792000" cy="715658"/>
            </a:xfrm>
            <a:prstGeom prst="rect">
              <a:avLst/>
            </a:prstGeom>
          </p:spPr>
        </p:pic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E79713E2-F014-474A-5B3E-1557832EBCD1}"/>
                </a:ext>
              </a:extLst>
            </p:cNvPr>
            <p:cNvSpPr txBox="1"/>
            <p:nvPr/>
          </p:nvSpPr>
          <p:spPr>
            <a:xfrm>
              <a:off x="3797223" y="2600137"/>
              <a:ext cx="12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400" b="1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/>
                <a:t>條件：時間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7" name="筆跡 136">
                <a:extLst>
                  <a:ext uri="{FF2B5EF4-FFF2-40B4-BE49-F238E27FC236}">
                    <a16:creationId xmlns:a16="http://schemas.microsoft.com/office/drawing/2014/main" id="{DE41E45D-7507-6573-F83F-675467CC1E3C}"/>
                  </a:ext>
                </a:extLst>
              </p14:cNvPr>
              <p14:cNvContentPartPr/>
              <p14:nvPr/>
            </p14:nvContentPartPr>
            <p14:xfrm>
              <a:off x="10731010" y="3291616"/>
              <a:ext cx="331" cy="314"/>
            </p14:xfrm>
          </p:contentPart>
        </mc:Choice>
        <mc:Fallback xmlns="">
          <p:pic>
            <p:nvPicPr>
              <p:cNvPr id="137" name="筆跡 136">
                <a:extLst>
                  <a:ext uri="{FF2B5EF4-FFF2-40B4-BE49-F238E27FC236}">
                    <a16:creationId xmlns:a16="http://schemas.microsoft.com/office/drawing/2014/main" id="{DE41E45D-7507-6573-F83F-675467CC1E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22735" y="3283766"/>
                <a:ext cx="16550" cy="157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B95E1F9E-8941-E5DC-6C29-4880318DFD21}"/>
              </a:ext>
            </a:extLst>
          </p:cNvPr>
          <p:cNvGrpSpPr/>
          <p:nvPr/>
        </p:nvGrpSpPr>
        <p:grpSpPr>
          <a:xfrm>
            <a:off x="8798159" y="2050300"/>
            <a:ext cx="1872000" cy="1094721"/>
            <a:chOff x="7525865" y="1794901"/>
            <a:chExt cx="1872000" cy="1094721"/>
          </a:xfrm>
        </p:grpSpPr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8EEC3261-0688-3876-DB35-53B367EEA69B}"/>
                </a:ext>
              </a:extLst>
            </p:cNvPr>
            <p:cNvSpPr txBox="1"/>
            <p:nvPr/>
          </p:nvSpPr>
          <p:spPr>
            <a:xfrm>
              <a:off x="7525865" y="2638553"/>
              <a:ext cx="1872000" cy="251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航空器</a:t>
              </a:r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歷史資訊</a:t>
              </a:r>
            </a:p>
          </p:txBody>
        </p:sp>
        <p:pic>
          <p:nvPicPr>
            <p:cNvPr id="149" name="圖片 148">
              <a:extLst>
                <a:ext uri="{FF2B5EF4-FFF2-40B4-BE49-F238E27FC236}">
                  <a16:creationId xmlns:a16="http://schemas.microsoft.com/office/drawing/2014/main" id="{753EAAC7-54E1-C46C-F3BB-2DE26642D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5865" y="1794901"/>
              <a:ext cx="792000" cy="752048"/>
            </a:xfrm>
            <a:prstGeom prst="rect">
              <a:avLst/>
            </a:prstGeom>
          </p:spPr>
        </p:pic>
      </p:grp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E943C10D-C19A-AC8F-175A-06BC298C810C}"/>
              </a:ext>
            </a:extLst>
          </p:cNvPr>
          <p:cNvSpPr>
            <a:spLocks/>
          </p:cNvSpPr>
          <p:nvPr/>
        </p:nvSpPr>
        <p:spPr>
          <a:xfrm>
            <a:off x="3003817" y="3816900"/>
            <a:ext cx="396000" cy="25200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28575" cap="rnd">
            <a:solidFill>
              <a:schemeClr val="accent3">
                <a:lumMod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95FC15B-29BC-C025-3797-F0F016848B77}"/>
              </a:ext>
            </a:extLst>
          </p:cNvPr>
          <p:cNvSpPr/>
          <p:nvPr/>
        </p:nvSpPr>
        <p:spPr>
          <a:xfrm>
            <a:off x="1073956" y="1690951"/>
            <a:ext cx="1656000" cy="46800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6A2CD2C2-BC1C-810D-4446-0A38D4F0A594}"/>
              </a:ext>
            </a:extLst>
          </p:cNvPr>
          <p:cNvSpPr/>
          <p:nvPr/>
        </p:nvSpPr>
        <p:spPr>
          <a:xfrm>
            <a:off x="3650201" y="1690951"/>
            <a:ext cx="7513430" cy="46800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F0CBCCD-4C70-FF7A-A717-06F14E3EC1C7}"/>
              </a:ext>
            </a:extLst>
          </p:cNvPr>
          <p:cNvSpPr txBox="1"/>
          <p:nvPr/>
        </p:nvSpPr>
        <p:spPr>
          <a:xfrm>
            <a:off x="1131262" y="1352496"/>
            <a:ext cx="152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F5F6A6-5B2B-213F-73D0-2DAF489E0CA9}"/>
              </a:ext>
            </a:extLst>
          </p:cNvPr>
          <p:cNvSpPr txBox="1"/>
          <p:nvPr/>
        </p:nvSpPr>
        <p:spPr>
          <a:xfrm>
            <a:off x="6646747" y="1337940"/>
            <a:ext cx="152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Scraping</a:t>
            </a:r>
            <a:endParaRPr lang="zh-TW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25A3C228-31F9-CC12-60A4-CB909334C20B}"/>
              </a:ext>
            </a:extLst>
          </p:cNvPr>
          <p:cNvGrpSpPr/>
          <p:nvPr/>
        </p:nvGrpSpPr>
        <p:grpSpPr>
          <a:xfrm>
            <a:off x="5451496" y="3280115"/>
            <a:ext cx="2340000" cy="1522028"/>
            <a:chOff x="3317573" y="3338869"/>
            <a:chExt cx="2340000" cy="152202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61916AD-0B66-DD00-651D-E2BFE08A4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3034" y="3338869"/>
              <a:ext cx="792000" cy="71145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6F99F786-BE77-AD05-0F7E-567CC85F1330}"/>
                </a:ext>
              </a:extLst>
            </p:cNvPr>
            <p:cNvSpPr txBox="1"/>
            <p:nvPr/>
          </p:nvSpPr>
          <p:spPr>
            <a:xfrm>
              <a:off x="3317573" y="4022078"/>
              <a:ext cx="2340000" cy="838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條件：統計數據、航空公司、</a:t>
              </a:r>
              <a:endPara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indent="540000">
                <a:lnSpc>
                  <a:spcPts val="2000"/>
                </a:lnSpc>
              </a:pP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起飛機場、時間</a:t>
              </a:r>
              <a:endPara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2000"/>
                </a:lnSpc>
              </a:pPr>
              <a:r>
                <a:rPr lang="zh-TW" altLang="en-US" sz="1400" b="1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運行下拉式選單組合</a:t>
              </a: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2B824D7-0D83-EE90-EA80-BF0212988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262" y="4553740"/>
              <a:ext cx="277200" cy="26321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3187289-C6A3-2825-37C5-5C441B3EE195}"/>
              </a:ext>
            </a:extLst>
          </p:cNvPr>
          <p:cNvGrpSpPr/>
          <p:nvPr/>
        </p:nvGrpSpPr>
        <p:grpSpPr>
          <a:xfrm>
            <a:off x="4202636" y="4936856"/>
            <a:ext cx="2196000" cy="1350169"/>
            <a:chOff x="2903773" y="4821127"/>
            <a:chExt cx="2196000" cy="1331937"/>
          </a:xfrm>
        </p:grpSpPr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C3418B39-A275-A570-17C0-97D58B6C42A0}"/>
                </a:ext>
              </a:extLst>
            </p:cNvPr>
            <p:cNvSpPr txBox="1"/>
            <p:nvPr/>
          </p:nvSpPr>
          <p:spPr>
            <a:xfrm>
              <a:off x="2903773" y="5549328"/>
              <a:ext cx="2196000" cy="60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條件：美國境內觀測站點</a:t>
              </a:r>
              <a:b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</a:t>
              </a:r>
              <a:r>
                <a:rPr lang="zh-TW" altLang="en-US" sz="1400" b="1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抓取網址另存</a:t>
              </a:r>
              <a:r>
                <a:rPr lang="en-US" altLang="zh-TW" sz="1400" b="1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JSON</a:t>
              </a:r>
              <a:r>
                <a:rPr lang="zh-TW" altLang="en-US" sz="1400" b="1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12BD008F-D11D-1F98-F87F-9415E5B7C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87773" y="4821127"/>
              <a:ext cx="792000" cy="68504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3B3C0EE-F8B3-8CED-87D3-7BF026B89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492" y="5840498"/>
              <a:ext cx="275508" cy="261610"/>
            </a:xfrm>
            <a:prstGeom prst="rect">
              <a:avLst/>
            </a:prstGeom>
          </p:spPr>
        </p:pic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7849EF58-7641-3B9B-9BD8-F652491E0628}"/>
              </a:ext>
            </a:extLst>
          </p:cNvPr>
          <p:cNvGrpSpPr/>
          <p:nvPr/>
        </p:nvGrpSpPr>
        <p:grpSpPr>
          <a:xfrm>
            <a:off x="8904249" y="4865423"/>
            <a:ext cx="1659820" cy="1410188"/>
            <a:chOff x="7752858" y="4721480"/>
            <a:chExt cx="1659820" cy="1410188"/>
          </a:xfrm>
        </p:grpSpPr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E6CBEC21-D62A-D31E-7294-128AECCF1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92486" y="4721480"/>
              <a:ext cx="792000" cy="752048"/>
            </a:xfrm>
            <a:prstGeom prst="rect">
              <a:avLst/>
            </a:prstGeom>
          </p:spPr>
        </p:pic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AC6690FC-7E05-3918-867A-EE4C4C05264D}"/>
                </a:ext>
              </a:extLst>
            </p:cNvPr>
            <p:cNvSpPr txBox="1"/>
            <p:nvPr/>
          </p:nvSpPr>
          <p:spPr>
            <a:xfrm>
              <a:off x="7752858" y="5549329"/>
              <a:ext cx="1659820" cy="582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天氣</a:t>
              </a:r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歷史資訊</a:t>
              </a:r>
              <a:endPara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2000"/>
                </a:lnSpc>
              </a:pPr>
              <a:r>
                <a:rPr lang="zh-TW" altLang="en-US" sz="1400" b="1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點選下載檔案</a:t>
              </a:r>
              <a:endPara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4396E49-29E7-7C61-27A7-54D9BD41A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9593" y="5821473"/>
              <a:ext cx="277200" cy="263217"/>
            </a:xfrm>
            <a:prstGeom prst="rect">
              <a:avLst/>
            </a:prstGeom>
          </p:spPr>
        </p:pic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5F839073-07E3-16EB-901D-F2FEAB74F5E8}"/>
              </a:ext>
            </a:extLst>
          </p:cNvPr>
          <p:cNvGrpSpPr/>
          <p:nvPr/>
        </p:nvGrpSpPr>
        <p:grpSpPr>
          <a:xfrm>
            <a:off x="6550768" y="4898819"/>
            <a:ext cx="2345588" cy="1369841"/>
            <a:chOff x="4689044" y="4813907"/>
            <a:chExt cx="2345588" cy="1369841"/>
          </a:xfrm>
        </p:grpSpPr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EB19474B-3242-BAFD-915C-241A06B8A870}"/>
                </a:ext>
              </a:extLst>
            </p:cNvPr>
            <p:cNvSpPr txBox="1"/>
            <p:nvPr/>
          </p:nvSpPr>
          <p:spPr>
            <a:xfrm>
              <a:off x="4689044" y="5601409"/>
              <a:ext cx="2345588" cy="582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條件：時間、檔案輸出格式</a:t>
              </a:r>
              <a:b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</a:t>
              </a:r>
              <a:r>
                <a:rPr lang="zh-TW" altLang="en-US" sz="1400" b="1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運行多段式轉跳網頁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356B7EE-2196-11AC-1FBA-B5F4ACF9F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88964" y="4813907"/>
              <a:ext cx="792000" cy="71332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578E5E6-9460-556A-3259-A4FD489A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1348" y="5884995"/>
              <a:ext cx="277200" cy="263217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169F191-67F6-6D6C-917A-C66D403B92A2}"/>
              </a:ext>
            </a:extLst>
          </p:cNvPr>
          <p:cNvSpPr>
            <a:spLocks/>
          </p:cNvSpPr>
          <p:nvPr/>
        </p:nvSpPr>
        <p:spPr>
          <a:xfrm>
            <a:off x="624826" y="1839668"/>
            <a:ext cx="11194917" cy="1326685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B02846-1D00-8FD1-707F-A35CB1D4AA46}"/>
              </a:ext>
            </a:extLst>
          </p:cNvPr>
          <p:cNvSpPr>
            <a:spLocks/>
          </p:cNvSpPr>
          <p:nvPr/>
        </p:nvSpPr>
        <p:spPr>
          <a:xfrm>
            <a:off x="624825" y="3168826"/>
            <a:ext cx="11194917" cy="1589769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BCFBB5-D6CE-2D21-6E70-D6934E474E58}"/>
              </a:ext>
            </a:extLst>
          </p:cNvPr>
          <p:cNvSpPr/>
          <p:nvPr/>
        </p:nvSpPr>
        <p:spPr>
          <a:xfrm>
            <a:off x="624825" y="4750850"/>
            <a:ext cx="11194917" cy="1530029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C95069B-79DC-7350-E31B-1F4214AEF8AA}"/>
              </a:ext>
            </a:extLst>
          </p:cNvPr>
          <p:cNvGrpSpPr/>
          <p:nvPr/>
        </p:nvGrpSpPr>
        <p:grpSpPr>
          <a:xfrm>
            <a:off x="8891363" y="3283314"/>
            <a:ext cx="1685593" cy="1450945"/>
            <a:chOff x="8205341" y="3237210"/>
            <a:chExt cx="1685593" cy="145094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7B3113A-A7B9-B39A-BE6A-43386C5C0134}"/>
                </a:ext>
              </a:extLst>
            </p:cNvPr>
            <p:cNvGrpSpPr/>
            <p:nvPr/>
          </p:nvGrpSpPr>
          <p:grpSpPr>
            <a:xfrm>
              <a:off x="8205341" y="3237210"/>
              <a:ext cx="1685593" cy="1450945"/>
              <a:chOff x="7619069" y="3153472"/>
              <a:chExt cx="1685593" cy="1450945"/>
            </a:xfrm>
          </p:grpSpPr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83D8379B-92C9-E894-EEDD-10938635E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65865" y="3153472"/>
                <a:ext cx="792000" cy="752048"/>
              </a:xfrm>
              <a:prstGeom prst="rect">
                <a:avLst/>
              </a:prstGeom>
            </p:spPr>
          </p:pic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B79E9D92-27F1-0631-F26F-325AB91E4F3A}"/>
                  </a:ext>
                </a:extLst>
              </p:cNvPr>
              <p:cNvSpPr txBox="1"/>
              <p:nvPr/>
            </p:nvSpPr>
            <p:spPr>
              <a:xfrm>
                <a:off x="7619069" y="4022078"/>
                <a:ext cx="1685593" cy="582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altLang="zh-TW" sz="1400" b="1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【</a:t>
                </a:r>
                <a:r>
                  <a:rPr lang="zh-TW" alt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航班</a:t>
                </a:r>
                <a:r>
                  <a:rPr lang="en-US" altLang="zh-TW" sz="1400" b="1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】</a:t>
                </a:r>
                <a:r>
                  <a:rPr lang="zh-TW" alt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歷史資訊</a:t>
                </a:r>
                <a:br>
                  <a:rPr lang="en-US" altLang="zh-TW" sz="1400" b="1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1400" b="1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</a:t>
                </a:r>
                <a:r>
                  <a:rPr lang="zh-TW" altLang="en-US" sz="1400" b="1" dirty="0">
                    <a:solidFill>
                      <a:srgbClr val="8000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點選下載檔案</a:t>
                </a:r>
              </a:p>
            </p:txBody>
          </p:sp>
        </p:grp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8EB3ACA7-E094-7731-0A4E-4D83AA1A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3258" y="4386019"/>
              <a:ext cx="277200" cy="263217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470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A03EC-A043-84ED-6DC0-5D82891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困難與解決</a:t>
            </a:r>
          </a:p>
        </p:txBody>
      </p:sp>
      <p:sp>
        <p:nvSpPr>
          <p:cNvPr id="21" name="投影片編號版面配置區 29">
            <a:extLst>
              <a:ext uri="{FF2B5EF4-FFF2-40B4-BE49-F238E27FC236}">
                <a16:creationId xmlns:a16="http://schemas.microsoft.com/office/drawing/2014/main" id="{A2E13E0E-E180-9438-DE66-F4FEEAF0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21D10DE-8710-9F19-C29E-10C23E0E685D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64A2E93-4283-C68A-6582-5A59D212D10A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0FD630A-24E2-8510-71B2-DE3876ABF929}"/>
                </a:ext>
              </a:extLst>
            </p:cNvPr>
            <p:cNvSpPr/>
            <p:nvPr/>
          </p:nvSpPr>
          <p:spPr>
            <a:xfrm>
              <a:off x="881623" y="959082"/>
              <a:ext cx="244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051A1D7-3CCC-84C6-EC72-A884056569E4}"/>
              </a:ext>
            </a:extLst>
          </p:cNvPr>
          <p:cNvSpPr/>
          <p:nvPr/>
        </p:nvSpPr>
        <p:spPr>
          <a:xfrm>
            <a:off x="511790" y="1693656"/>
            <a:ext cx="9544505" cy="2365402"/>
          </a:xfrm>
          <a:prstGeom prst="rect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C14670AC-6876-7298-C3BE-29138462BE7B}"/>
              </a:ext>
            </a:extLst>
          </p:cNvPr>
          <p:cNvSpPr/>
          <p:nvPr/>
        </p:nvSpPr>
        <p:spPr>
          <a:xfrm>
            <a:off x="868782" y="1238610"/>
            <a:ext cx="8449511" cy="936000"/>
          </a:xfrm>
          <a:custGeom>
            <a:avLst/>
            <a:gdLst>
              <a:gd name="connsiteX0" fmla="*/ 0 w 8449511"/>
              <a:gd name="connsiteY0" fmla="*/ 131043 h 786240"/>
              <a:gd name="connsiteX1" fmla="*/ 131043 w 8449511"/>
              <a:gd name="connsiteY1" fmla="*/ 0 h 786240"/>
              <a:gd name="connsiteX2" fmla="*/ 8318468 w 8449511"/>
              <a:gd name="connsiteY2" fmla="*/ 0 h 786240"/>
              <a:gd name="connsiteX3" fmla="*/ 8449511 w 8449511"/>
              <a:gd name="connsiteY3" fmla="*/ 131043 h 786240"/>
              <a:gd name="connsiteX4" fmla="*/ 8449511 w 8449511"/>
              <a:gd name="connsiteY4" fmla="*/ 655197 h 786240"/>
              <a:gd name="connsiteX5" fmla="*/ 8318468 w 8449511"/>
              <a:gd name="connsiteY5" fmla="*/ 786240 h 786240"/>
              <a:gd name="connsiteX6" fmla="*/ 131043 w 8449511"/>
              <a:gd name="connsiteY6" fmla="*/ 786240 h 786240"/>
              <a:gd name="connsiteX7" fmla="*/ 0 w 8449511"/>
              <a:gd name="connsiteY7" fmla="*/ 655197 h 786240"/>
              <a:gd name="connsiteX8" fmla="*/ 0 w 8449511"/>
              <a:gd name="connsiteY8" fmla="*/ 131043 h 78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49511" h="786240">
                <a:moveTo>
                  <a:pt x="0" y="131043"/>
                </a:moveTo>
                <a:cubicBezTo>
                  <a:pt x="0" y="58670"/>
                  <a:pt x="58670" y="0"/>
                  <a:pt x="131043" y="0"/>
                </a:cubicBezTo>
                <a:lnTo>
                  <a:pt x="8318468" y="0"/>
                </a:lnTo>
                <a:cubicBezTo>
                  <a:pt x="8390841" y="0"/>
                  <a:pt x="8449511" y="58670"/>
                  <a:pt x="8449511" y="131043"/>
                </a:cubicBezTo>
                <a:lnTo>
                  <a:pt x="8449511" y="655197"/>
                </a:lnTo>
                <a:cubicBezTo>
                  <a:pt x="8449511" y="727570"/>
                  <a:pt x="8390841" y="786240"/>
                  <a:pt x="8318468" y="786240"/>
                </a:cubicBezTo>
                <a:lnTo>
                  <a:pt x="131043" y="786240"/>
                </a:lnTo>
                <a:cubicBezTo>
                  <a:pt x="58670" y="786240"/>
                  <a:pt x="0" y="727570"/>
                  <a:pt x="0" y="655197"/>
                </a:cubicBezTo>
                <a:lnTo>
                  <a:pt x="0" y="131043"/>
                </a:lnTo>
                <a:close/>
              </a:path>
            </a:pathLst>
          </a:custGeom>
          <a:gradFill>
            <a:gsLst>
              <a:gs pos="0">
                <a:schemeClr val="accent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821" tIns="129821" rIns="129821" bIns="129821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</a:rPr>
              <a:t>網站皆為美國官方機構網頁，跨海問題</a:t>
            </a:r>
            <a:r>
              <a:rPr lang="zh-TW" altLang="en-US" sz="2400" b="1" dirty="0">
                <a:solidFill>
                  <a:schemeClr val="accent3">
                    <a:lumMod val="50000"/>
                  </a:schemeClr>
                </a:solidFill>
              </a:rPr>
              <a:t>以</a:t>
            </a: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</a:rPr>
              <a:t>致網速不穩定，爬蟲程式易中斷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A0AFB2D5-5833-6B91-FF75-071F11C4DF19}"/>
              </a:ext>
            </a:extLst>
          </p:cNvPr>
          <p:cNvSpPr/>
          <p:nvPr/>
        </p:nvSpPr>
        <p:spPr>
          <a:xfrm>
            <a:off x="1019602" y="2188310"/>
            <a:ext cx="8067273" cy="1523998"/>
          </a:xfrm>
          <a:custGeom>
            <a:avLst/>
            <a:gdLst>
              <a:gd name="connsiteX0" fmla="*/ 0 w 8449511"/>
              <a:gd name="connsiteY0" fmla="*/ 0 h 2190861"/>
              <a:gd name="connsiteX1" fmla="*/ 8449511 w 8449511"/>
              <a:gd name="connsiteY1" fmla="*/ 0 h 2190861"/>
              <a:gd name="connsiteX2" fmla="*/ 8449511 w 8449511"/>
              <a:gd name="connsiteY2" fmla="*/ 2190861 h 2190861"/>
              <a:gd name="connsiteX3" fmla="*/ 0 w 8449511"/>
              <a:gd name="connsiteY3" fmla="*/ 2190861 h 2190861"/>
              <a:gd name="connsiteX4" fmla="*/ 0 w 8449511"/>
              <a:gd name="connsiteY4" fmla="*/ 0 h 219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49511" h="2190861">
                <a:moveTo>
                  <a:pt x="0" y="0"/>
                </a:moveTo>
                <a:lnTo>
                  <a:pt x="8449511" y="0"/>
                </a:lnTo>
                <a:lnTo>
                  <a:pt x="8449511" y="2190861"/>
                </a:lnTo>
                <a:lnTo>
                  <a:pt x="0" y="21908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8272" tIns="25400" rIns="142240" bIns="25400" numCol="1" spcCol="1270" anchor="t" anchorCtr="0">
            <a:noAutofit/>
          </a:bodyPr>
          <a:lstStyle/>
          <a:p>
            <a:pPr lvl="1" indent="-457200" algn="l" defTabSz="8890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程式中寫入</a:t>
            </a:r>
            <a:r>
              <a:rPr lang="en-US" altLang="zh-TW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例外處理</a:t>
            </a:r>
            <a:r>
              <a:rPr lang="en-US" altLang="zh-TW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重新整理功能</a:t>
            </a:r>
            <a:r>
              <a:rPr lang="en-US" altLang="zh-TW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計數器功能</a:t>
            </a:r>
            <a:r>
              <a:rPr lang="en-US" altLang="zh-TW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網頁等待過久會自動重整該次循環階段的頁面，使爬蟲程式達到自動化的效果</a:t>
            </a:r>
            <a:endParaRPr lang="en-US" altLang="zh-TW" sz="20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874BA379-C8A3-B171-EAC2-4C3CD5EDA5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"/>
          <a:stretch/>
        </p:blipFill>
        <p:spPr>
          <a:xfrm>
            <a:off x="3892269" y="3331709"/>
            <a:ext cx="7909322" cy="2928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19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-9525" y="335362"/>
            <a:ext cx="12203870" cy="831701"/>
          </a:xfrm>
          <a:prstGeom prst="rect">
            <a:avLst/>
          </a:prstGeom>
          <a:gradFill flip="none" rotWithShape="1">
            <a:gsLst>
              <a:gs pos="46000">
                <a:srgbClr val="800019"/>
              </a:gs>
              <a:gs pos="80000">
                <a:schemeClr val="accent3">
                  <a:lumMod val="60000"/>
                  <a:lumOff val="40000"/>
                  <a:alpha val="5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微軟正黑體" panose="020B0604030504040204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1337800" y="335362"/>
            <a:ext cx="2796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Agenda</a:t>
            </a:r>
            <a:endParaRPr lang="ko-KR" altLang="en-US" sz="4000" b="1" spc="-15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A23B9099-7F09-39C4-2324-6FFC2EA95B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2395" y="3927107"/>
            <a:ext cx="4937369" cy="49373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663E182-CA8A-A03F-4004-D3DE4116CA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01797">
            <a:off x="8482892" y="2476256"/>
            <a:ext cx="713599" cy="82953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C53ACD5F-65E4-855B-CAB3-C7EA680E876C}"/>
              </a:ext>
            </a:extLst>
          </p:cNvPr>
          <p:cNvGrpSpPr/>
          <p:nvPr/>
        </p:nvGrpSpPr>
        <p:grpSpPr>
          <a:xfrm>
            <a:off x="1722824" y="2000982"/>
            <a:ext cx="8746353" cy="4184650"/>
            <a:chOff x="1577275" y="1803400"/>
            <a:chExt cx="8746353" cy="4184650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18F8BA6F-20F9-31AA-6C9A-82D225FFCF99}"/>
                </a:ext>
              </a:extLst>
            </p:cNvPr>
            <p:cNvSpPr/>
            <p:nvPr/>
          </p:nvSpPr>
          <p:spPr>
            <a:xfrm>
              <a:off x="1577275" y="1803400"/>
              <a:ext cx="7308000" cy="4184650"/>
            </a:xfrm>
            <a:custGeom>
              <a:avLst/>
              <a:gdLst>
                <a:gd name="connsiteX0" fmla="*/ 0 w 7308000"/>
                <a:gd name="connsiteY0" fmla="*/ 697456 h 4184650"/>
                <a:gd name="connsiteX1" fmla="*/ 697456 w 7308000"/>
                <a:gd name="connsiteY1" fmla="*/ 0 h 4184650"/>
                <a:gd name="connsiteX2" fmla="*/ 1170503 w 7308000"/>
                <a:gd name="connsiteY2" fmla="*/ 0 h 4184650"/>
                <a:gd name="connsiteX3" fmla="*/ 1702681 w 7308000"/>
                <a:gd name="connsiteY3" fmla="*/ 0 h 4184650"/>
                <a:gd name="connsiteX4" fmla="*/ 2293990 w 7308000"/>
                <a:gd name="connsiteY4" fmla="*/ 0 h 4184650"/>
                <a:gd name="connsiteX5" fmla="*/ 2767037 w 7308000"/>
                <a:gd name="connsiteY5" fmla="*/ 0 h 4184650"/>
                <a:gd name="connsiteX6" fmla="*/ 3476607 w 7308000"/>
                <a:gd name="connsiteY6" fmla="*/ 0 h 4184650"/>
                <a:gd name="connsiteX7" fmla="*/ 4067916 w 7308000"/>
                <a:gd name="connsiteY7" fmla="*/ 0 h 4184650"/>
                <a:gd name="connsiteX8" fmla="*/ 4777487 w 7308000"/>
                <a:gd name="connsiteY8" fmla="*/ 0 h 4184650"/>
                <a:gd name="connsiteX9" fmla="*/ 5427926 w 7308000"/>
                <a:gd name="connsiteY9" fmla="*/ 0 h 4184650"/>
                <a:gd name="connsiteX10" fmla="*/ 5960104 w 7308000"/>
                <a:gd name="connsiteY10" fmla="*/ 0 h 4184650"/>
                <a:gd name="connsiteX11" fmla="*/ 6610544 w 7308000"/>
                <a:gd name="connsiteY11" fmla="*/ 0 h 4184650"/>
                <a:gd name="connsiteX12" fmla="*/ 7308000 w 7308000"/>
                <a:gd name="connsiteY12" fmla="*/ 697456 h 4184650"/>
                <a:gd name="connsiteX13" fmla="*/ 7308000 w 7308000"/>
                <a:gd name="connsiteY13" fmla="*/ 1255404 h 4184650"/>
                <a:gd name="connsiteX14" fmla="*/ 7308000 w 7308000"/>
                <a:gd name="connsiteY14" fmla="*/ 1869146 h 4184650"/>
                <a:gd name="connsiteX15" fmla="*/ 7308000 w 7308000"/>
                <a:gd name="connsiteY15" fmla="*/ 2427094 h 4184650"/>
                <a:gd name="connsiteX16" fmla="*/ 7308000 w 7308000"/>
                <a:gd name="connsiteY16" fmla="*/ 3487194 h 4184650"/>
                <a:gd name="connsiteX17" fmla="*/ 6610544 w 7308000"/>
                <a:gd name="connsiteY17" fmla="*/ 4184650 h 4184650"/>
                <a:gd name="connsiteX18" fmla="*/ 5960104 w 7308000"/>
                <a:gd name="connsiteY18" fmla="*/ 4184650 h 4184650"/>
                <a:gd name="connsiteX19" fmla="*/ 5309665 w 7308000"/>
                <a:gd name="connsiteY19" fmla="*/ 4184650 h 4184650"/>
                <a:gd name="connsiteX20" fmla="*/ 4600094 w 7308000"/>
                <a:gd name="connsiteY20" fmla="*/ 4184650 h 4184650"/>
                <a:gd name="connsiteX21" fmla="*/ 3949654 w 7308000"/>
                <a:gd name="connsiteY21" fmla="*/ 4184650 h 4184650"/>
                <a:gd name="connsiteX22" fmla="*/ 3240084 w 7308000"/>
                <a:gd name="connsiteY22" fmla="*/ 4184650 h 4184650"/>
                <a:gd name="connsiteX23" fmla="*/ 2589644 w 7308000"/>
                <a:gd name="connsiteY23" fmla="*/ 4184650 h 4184650"/>
                <a:gd name="connsiteX24" fmla="*/ 2116597 w 7308000"/>
                <a:gd name="connsiteY24" fmla="*/ 4184650 h 4184650"/>
                <a:gd name="connsiteX25" fmla="*/ 1466157 w 7308000"/>
                <a:gd name="connsiteY25" fmla="*/ 4184650 h 4184650"/>
                <a:gd name="connsiteX26" fmla="*/ 697456 w 7308000"/>
                <a:gd name="connsiteY26" fmla="*/ 4184650 h 4184650"/>
                <a:gd name="connsiteX27" fmla="*/ 0 w 7308000"/>
                <a:gd name="connsiteY27" fmla="*/ 3487194 h 4184650"/>
                <a:gd name="connsiteX28" fmla="*/ 0 w 7308000"/>
                <a:gd name="connsiteY28" fmla="*/ 2957144 h 4184650"/>
                <a:gd name="connsiteX29" fmla="*/ 0 w 7308000"/>
                <a:gd name="connsiteY29" fmla="*/ 2454991 h 4184650"/>
                <a:gd name="connsiteX30" fmla="*/ 0 w 7308000"/>
                <a:gd name="connsiteY30" fmla="*/ 1897043 h 4184650"/>
                <a:gd name="connsiteX31" fmla="*/ 0 w 7308000"/>
                <a:gd name="connsiteY31" fmla="*/ 1339096 h 4184650"/>
                <a:gd name="connsiteX32" fmla="*/ 0 w 7308000"/>
                <a:gd name="connsiteY32" fmla="*/ 697456 h 41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08000" h="4184650" fill="none" extrusionOk="0">
                  <a:moveTo>
                    <a:pt x="0" y="697456"/>
                  </a:moveTo>
                  <a:cubicBezTo>
                    <a:pt x="44843" y="300393"/>
                    <a:pt x="302941" y="64569"/>
                    <a:pt x="697456" y="0"/>
                  </a:cubicBezTo>
                  <a:cubicBezTo>
                    <a:pt x="826553" y="-27710"/>
                    <a:pt x="1049936" y="49583"/>
                    <a:pt x="1170503" y="0"/>
                  </a:cubicBezTo>
                  <a:cubicBezTo>
                    <a:pt x="1291070" y="-49583"/>
                    <a:pt x="1574865" y="12399"/>
                    <a:pt x="1702681" y="0"/>
                  </a:cubicBezTo>
                  <a:cubicBezTo>
                    <a:pt x="1830497" y="-12399"/>
                    <a:pt x="2022552" y="13341"/>
                    <a:pt x="2293990" y="0"/>
                  </a:cubicBezTo>
                  <a:cubicBezTo>
                    <a:pt x="2565428" y="-13341"/>
                    <a:pt x="2620306" y="927"/>
                    <a:pt x="2767037" y="0"/>
                  </a:cubicBezTo>
                  <a:cubicBezTo>
                    <a:pt x="2913768" y="-927"/>
                    <a:pt x="3164925" y="42205"/>
                    <a:pt x="3476607" y="0"/>
                  </a:cubicBezTo>
                  <a:cubicBezTo>
                    <a:pt x="3788289" y="-42205"/>
                    <a:pt x="3836240" y="31139"/>
                    <a:pt x="4067916" y="0"/>
                  </a:cubicBezTo>
                  <a:cubicBezTo>
                    <a:pt x="4299592" y="-31139"/>
                    <a:pt x="4617347" y="43630"/>
                    <a:pt x="4777487" y="0"/>
                  </a:cubicBezTo>
                  <a:cubicBezTo>
                    <a:pt x="4937627" y="-43630"/>
                    <a:pt x="5170516" y="11290"/>
                    <a:pt x="5427926" y="0"/>
                  </a:cubicBezTo>
                  <a:cubicBezTo>
                    <a:pt x="5685336" y="-11290"/>
                    <a:pt x="5852455" y="58322"/>
                    <a:pt x="5960104" y="0"/>
                  </a:cubicBezTo>
                  <a:cubicBezTo>
                    <a:pt x="6067753" y="-58322"/>
                    <a:pt x="6475287" y="31357"/>
                    <a:pt x="6610544" y="0"/>
                  </a:cubicBezTo>
                  <a:cubicBezTo>
                    <a:pt x="6997810" y="94316"/>
                    <a:pt x="7358846" y="266637"/>
                    <a:pt x="7308000" y="697456"/>
                  </a:cubicBezTo>
                  <a:cubicBezTo>
                    <a:pt x="7363416" y="958107"/>
                    <a:pt x="7279182" y="1019809"/>
                    <a:pt x="7308000" y="1255404"/>
                  </a:cubicBezTo>
                  <a:cubicBezTo>
                    <a:pt x="7336818" y="1490999"/>
                    <a:pt x="7266427" y="1616799"/>
                    <a:pt x="7308000" y="1869146"/>
                  </a:cubicBezTo>
                  <a:cubicBezTo>
                    <a:pt x="7349573" y="2121493"/>
                    <a:pt x="7298792" y="2290730"/>
                    <a:pt x="7308000" y="2427094"/>
                  </a:cubicBezTo>
                  <a:cubicBezTo>
                    <a:pt x="7317208" y="2563458"/>
                    <a:pt x="7256624" y="3057308"/>
                    <a:pt x="7308000" y="3487194"/>
                  </a:cubicBezTo>
                  <a:cubicBezTo>
                    <a:pt x="7347646" y="3956985"/>
                    <a:pt x="6969215" y="4293127"/>
                    <a:pt x="6610544" y="4184650"/>
                  </a:cubicBezTo>
                  <a:cubicBezTo>
                    <a:pt x="6367026" y="4226447"/>
                    <a:pt x="6099071" y="4126695"/>
                    <a:pt x="5960104" y="4184650"/>
                  </a:cubicBezTo>
                  <a:cubicBezTo>
                    <a:pt x="5821137" y="4242605"/>
                    <a:pt x="5493646" y="4158704"/>
                    <a:pt x="5309665" y="4184650"/>
                  </a:cubicBezTo>
                  <a:cubicBezTo>
                    <a:pt x="5125684" y="4210596"/>
                    <a:pt x="4862681" y="4123279"/>
                    <a:pt x="4600094" y="4184650"/>
                  </a:cubicBezTo>
                  <a:cubicBezTo>
                    <a:pt x="4337507" y="4246021"/>
                    <a:pt x="4199042" y="4128363"/>
                    <a:pt x="3949654" y="4184650"/>
                  </a:cubicBezTo>
                  <a:cubicBezTo>
                    <a:pt x="3700266" y="4240937"/>
                    <a:pt x="3413941" y="4158536"/>
                    <a:pt x="3240084" y="4184650"/>
                  </a:cubicBezTo>
                  <a:cubicBezTo>
                    <a:pt x="3066227" y="4210764"/>
                    <a:pt x="2771651" y="4177147"/>
                    <a:pt x="2589644" y="4184650"/>
                  </a:cubicBezTo>
                  <a:cubicBezTo>
                    <a:pt x="2407637" y="4192153"/>
                    <a:pt x="2313634" y="4171776"/>
                    <a:pt x="2116597" y="4184650"/>
                  </a:cubicBezTo>
                  <a:cubicBezTo>
                    <a:pt x="1919560" y="4197524"/>
                    <a:pt x="1641738" y="4152079"/>
                    <a:pt x="1466157" y="4184650"/>
                  </a:cubicBezTo>
                  <a:cubicBezTo>
                    <a:pt x="1290576" y="4217221"/>
                    <a:pt x="895511" y="4148128"/>
                    <a:pt x="697456" y="4184650"/>
                  </a:cubicBezTo>
                  <a:cubicBezTo>
                    <a:pt x="278134" y="4192850"/>
                    <a:pt x="22489" y="3934071"/>
                    <a:pt x="0" y="3487194"/>
                  </a:cubicBezTo>
                  <a:cubicBezTo>
                    <a:pt x="-50519" y="3277132"/>
                    <a:pt x="15386" y="3191665"/>
                    <a:pt x="0" y="2957144"/>
                  </a:cubicBezTo>
                  <a:cubicBezTo>
                    <a:pt x="-15386" y="2722623"/>
                    <a:pt x="41971" y="2695349"/>
                    <a:pt x="0" y="2454991"/>
                  </a:cubicBezTo>
                  <a:cubicBezTo>
                    <a:pt x="-41971" y="2214633"/>
                    <a:pt x="44083" y="2139553"/>
                    <a:pt x="0" y="1897043"/>
                  </a:cubicBezTo>
                  <a:cubicBezTo>
                    <a:pt x="-44083" y="1654533"/>
                    <a:pt x="58050" y="1533443"/>
                    <a:pt x="0" y="1339096"/>
                  </a:cubicBezTo>
                  <a:cubicBezTo>
                    <a:pt x="-58050" y="1144749"/>
                    <a:pt x="8833" y="991112"/>
                    <a:pt x="0" y="697456"/>
                  </a:cubicBezTo>
                  <a:close/>
                </a:path>
                <a:path w="7308000" h="4184650" stroke="0" extrusionOk="0">
                  <a:moveTo>
                    <a:pt x="0" y="697456"/>
                  </a:moveTo>
                  <a:cubicBezTo>
                    <a:pt x="-27275" y="295438"/>
                    <a:pt x="228651" y="31380"/>
                    <a:pt x="697456" y="0"/>
                  </a:cubicBezTo>
                  <a:cubicBezTo>
                    <a:pt x="961253" y="-39621"/>
                    <a:pt x="1197523" y="10839"/>
                    <a:pt x="1407027" y="0"/>
                  </a:cubicBezTo>
                  <a:cubicBezTo>
                    <a:pt x="1616531" y="-10839"/>
                    <a:pt x="1748754" y="24612"/>
                    <a:pt x="1939204" y="0"/>
                  </a:cubicBezTo>
                  <a:cubicBezTo>
                    <a:pt x="2129654" y="-24612"/>
                    <a:pt x="2221886" y="9808"/>
                    <a:pt x="2412252" y="0"/>
                  </a:cubicBezTo>
                  <a:cubicBezTo>
                    <a:pt x="2602618" y="-9808"/>
                    <a:pt x="2857266" y="58366"/>
                    <a:pt x="3062691" y="0"/>
                  </a:cubicBezTo>
                  <a:cubicBezTo>
                    <a:pt x="3268116" y="-58366"/>
                    <a:pt x="3460893" y="45398"/>
                    <a:pt x="3594869" y="0"/>
                  </a:cubicBezTo>
                  <a:cubicBezTo>
                    <a:pt x="3728845" y="-45398"/>
                    <a:pt x="4154941" y="20520"/>
                    <a:pt x="4304440" y="0"/>
                  </a:cubicBezTo>
                  <a:cubicBezTo>
                    <a:pt x="4453939" y="-20520"/>
                    <a:pt x="4637438" y="38087"/>
                    <a:pt x="4777487" y="0"/>
                  </a:cubicBezTo>
                  <a:cubicBezTo>
                    <a:pt x="4917536" y="-38087"/>
                    <a:pt x="5274461" y="19685"/>
                    <a:pt x="5487057" y="0"/>
                  </a:cubicBezTo>
                  <a:cubicBezTo>
                    <a:pt x="5699653" y="-19685"/>
                    <a:pt x="5795929" y="39738"/>
                    <a:pt x="5900973" y="0"/>
                  </a:cubicBezTo>
                  <a:cubicBezTo>
                    <a:pt x="6006017" y="-39738"/>
                    <a:pt x="6374904" y="36471"/>
                    <a:pt x="6610544" y="0"/>
                  </a:cubicBezTo>
                  <a:cubicBezTo>
                    <a:pt x="7007879" y="18073"/>
                    <a:pt x="7316013" y="395256"/>
                    <a:pt x="7308000" y="697456"/>
                  </a:cubicBezTo>
                  <a:cubicBezTo>
                    <a:pt x="7354872" y="846205"/>
                    <a:pt x="7259271" y="1003964"/>
                    <a:pt x="7308000" y="1171711"/>
                  </a:cubicBezTo>
                  <a:cubicBezTo>
                    <a:pt x="7356729" y="1339459"/>
                    <a:pt x="7290067" y="1604727"/>
                    <a:pt x="7308000" y="1785454"/>
                  </a:cubicBezTo>
                  <a:cubicBezTo>
                    <a:pt x="7325933" y="1966181"/>
                    <a:pt x="7298648" y="2147012"/>
                    <a:pt x="7308000" y="2287607"/>
                  </a:cubicBezTo>
                  <a:cubicBezTo>
                    <a:pt x="7317352" y="2428202"/>
                    <a:pt x="7281204" y="2664937"/>
                    <a:pt x="7308000" y="2845554"/>
                  </a:cubicBezTo>
                  <a:cubicBezTo>
                    <a:pt x="7334796" y="3026171"/>
                    <a:pt x="7264398" y="3261180"/>
                    <a:pt x="7308000" y="3487194"/>
                  </a:cubicBezTo>
                  <a:cubicBezTo>
                    <a:pt x="7298917" y="3845065"/>
                    <a:pt x="7037711" y="4176123"/>
                    <a:pt x="6610544" y="4184650"/>
                  </a:cubicBezTo>
                  <a:cubicBezTo>
                    <a:pt x="6475261" y="4208659"/>
                    <a:pt x="6388291" y="4140723"/>
                    <a:pt x="6196628" y="4184650"/>
                  </a:cubicBezTo>
                  <a:cubicBezTo>
                    <a:pt x="6004965" y="4228577"/>
                    <a:pt x="5809003" y="4125796"/>
                    <a:pt x="5487057" y="4184650"/>
                  </a:cubicBezTo>
                  <a:cubicBezTo>
                    <a:pt x="5165111" y="4243504"/>
                    <a:pt x="5191364" y="4137644"/>
                    <a:pt x="4895748" y="4184650"/>
                  </a:cubicBezTo>
                  <a:cubicBezTo>
                    <a:pt x="4600132" y="4231656"/>
                    <a:pt x="4569520" y="4134962"/>
                    <a:pt x="4422701" y="4184650"/>
                  </a:cubicBezTo>
                  <a:cubicBezTo>
                    <a:pt x="4275882" y="4234338"/>
                    <a:pt x="3959664" y="4153460"/>
                    <a:pt x="3831393" y="4184650"/>
                  </a:cubicBezTo>
                  <a:cubicBezTo>
                    <a:pt x="3703122" y="4215840"/>
                    <a:pt x="3532418" y="4143050"/>
                    <a:pt x="3417476" y="4184650"/>
                  </a:cubicBezTo>
                  <a:cubicBezTo>
                    <a:pt x="3302534" y="4226250"/>
                    <a:pt x="3133543" y="4151021"/>
                    <a:pt x="3003560" y="4184650"/>
                  </a:cubicBezTo>
                  <a:cubicBezTo>
                    <a:pt x="2873577" y="4218279"/>
                    <a:pt x="2622620" y="4139881"/>
                    <a:pt x="2412252" y="4184650"/>
                  </a:cubicBezTo>
                  <a:cubicBezTo>
                    <a:pt x="2201884" y="4229419"/>
                    <a:pt x="2064724" y="4148778"/>
                    <a:pt x="1939204" y="4184650"/>
                  </a:cubicBezTo>
                  <a:cubicBezTo>
                    <a:pt x="1813684" y="4220522"/>
                    <a:pt x="1496303" y="4135057"/>
                    <a:pt x="1288765" y="4184650"/>
                  </a:cubicBezTo>
                  <a:cubicBezTo>
                    <a:pt x="1081227" y="4234243"/>
                    <a:pt x="832748" y="4117039"/>
                    <a:pt x="697456" y="4184650"/>
                  </a:cubicBezTo>
                  <a:cubicBezTo>
                    <a:pt x="309641" y="4192820"/>
                    <a:pt x="-22609" y="3801190"/>
                    <a:pt x="0" y="3487194"/>
                  </a:cubicBezTo>
                  <a:cubicBezTo>
                    <a:pt x="-59448" y="3345801"/>
                    <a:pt x="39777" y="3110588"/>
                    <a:pt x="0" y="2929246"/>
                  </a:cubicBezTo>
                  <a:cubicBezTo>
                    <a:pt x="-39777" y="2747904"/>
                    <a:pt x="9981" y="2667621"/>
                    <a:pt x="0" y="2427094"/>
                  </a:cubicBezTo>
                  <a:cubicBezTo>
                    <a:pt x="-9981" y="2186567"/>
                    <a:pt x="21096" y="2159900"/>
                    <a:pt x="0" y="1952838"/>
                  </a:cubicBezTo>
                  <a:cubicBezTo>
                    <a:pt x="-21096" y="1745776"/>
                    <a:pt x="13021" y="1558038"/>
                    <a:pt x="0" y="1450685"/>
                  </a:cubicBezTo>
                  <a:cubicBezTo>
                    <a:pt x="-13021" y="1343332"/>
                    <a:pt x="87337" y="906947"/>
                    <a:pt x="0" y="697456"/>
                  </a:cubicBezTo>
                  <a:close/>
                </a:path>
              </a:pathLst>
            </a:custGeom>
            <a:solidFill>
              <a:schemeClr val="bg1">
                <a:alpha val="52000"/>
              </a:schemeClr>
            </a:solidFill>
            <a:ln w="101600">
              <a:solidFill>
                <a:schemeClr val="accent6">
                  <a:lumMod val="90000"/>
                  <a:alpha val="80000"/>
                </a:schemeClr>
              </a:solidFill>
              <a:prstDash val="lgDashDot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Google Shape;206;p18">
              <a:extLst>
                <a:ext uri="{FF2B5EF4-FFF2-40B4-BE49-F238E27FC236}">
                  <a16:creationId xmlns:a16="http://schemas.microsoft.com/office/drawing/2014/main" id="{1491035A-4C24-B08C-2419-8F0E15B89502}"/>
                </a:ext>
              </a:extLst>
            </p:cNvPr>
            <p:cNvSpPr txBox="1">
              <a:spLocks/>
            </p:cNvSpPr>
            <p:nvPr/>
          </p:nvSpPr>
          <p:spPr>
            <a:xfrm>
              <a:off x="2120345" y="1982442"/>
              <a:ext cx="8203283" cy="3699343"/>
            </a:xfrm>
            <a:prstGeom prst="rect">
              <a:avLst/>
            </a:prstGeom>
          </p:spPr>
          <p:txBody>
            <a:bodyPr spcFirstLastPara="1" vert="horz" wrap="square" lIns="0" tIns="0" rIns="0" bIns="0" numCol="2" spcCol="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76000" defTabSz="838179">
                <a:lnSpc>
                  <a:spcPct val="150000"/>
                </a:lnSpc>
                <a:buClr>
                  <a:schemeClr val="accent3">
                    <a:lumMod val="50000"/>
                  </a:schemeClr>
                </a:buClr>
                <a:buFont typeface="+mj-ea"/>
                <a:buAutoNum type="ea1ChtPeriod"/>
              </a:pP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專案介紹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7993" indent="-576000" defTabSz="838179">
                <a:lnSpc>
                  <a:spcPct val="150000"/>
                </a:lnSpc>
                <a:buClr>
                  <a:schemeClr val="accent3">
                    <a:lumMod val="50000"/>
                  </a:schemeClr>
                </a:buClr>
                <a:buFont typeface="+mj-lt"/>
                <a:buAutoNum type="ea1ChtPeriod"/>
              </a:pP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系統建置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7993" indent="-576000" defTabSz="838179">
                <a:lnSpc>
                  <a:spcPct val="150000"/>
                </a:lnSpc>
                <a:buClr>
                  <a:schemeClr val="accent3">
                    <a:lumMod val="50000"/>
                  </a:schemeClr>
                </a:buClr>
                <a:buFont typeface="+mj-lt"/>
                <a:buAutoNum type="ea1ChtPeriod"/>
              </a:pP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資料蒐集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7993" indent="-576000" defTabSz="838179">
                <a:lnSpc>
                  <a:spcPct val="150000"/>
                </a:lnSpc>
                <a:buClr>
                  <a:schemeClr val="accent3">
                    <a:lumMod val="50000"/>
                  </a:schemeClr>
                </a:buClr>
                <a:buFont typeface="+mj-lt"/>
                <a:buAutoNum type="ea1ChtPeriod"/>
              </a:pP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資料清整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7993" indent="-576000" defTabSz="838179">
                <a:lnSpc>
                  <a:spcPct val="150000"/>
                </a:lnSpc>
                <a:buClr>
                  <a:schemeClr val="accent3">
                    <a:lumMod val="50000"/>
                  </a:schemeClr>
                </a:buClr>
                <a:buFont typeface="+mj-lt"/>
                <a:buAutoNum type="ea1ChtPeriod"/>
              </a:pP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7993" indent="-576000" defTabSz="838179">
                <a:lnSpc>
                  <a:spcPct val="150000"/>
                </a:lnSpc>
                <a:buClr>
                  <a:schemeClr val="accent3">
                    <a:lumMod val="50000"/>
                  </a:schemeClr>
                </a:buClr>
                <a:buFont typeface="+mj-lt"/>
                <a:buAutoNum type="ea1ChtPeriod"/>
              </a:pP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機器學習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7993" indent="-576000" defTabSz="838179">
                <a:lnSpc>
                  <a:spcPct val="150000"/>
                </a:lnSpc>
                <a:buClr>
                  <a:schemeClr val="accent3">
                    <a:lumMod val="50000"/>
                  </a:schemeClr>
                </a:buClr>
                <a:buFont typeface="+mj-lt"/>
                <a:buAutoNum type="ea1ChtPeriod"/>
              </a:pP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網站架設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7993" indent="-576000" defTabSz="838179">
                <a:lnSpc>
                  <a:spcPct val="150000"/>
                </a:lnSpc>
                <a:buClr>
                  <a:schemeClr val="accent3">
                    <a:lumMod val="50000"/>
                  </a:schemeClr>
                </a:buClr>
                <a:buFont typeface="+mj-lt"/>
                <a:buAutoNum type="ea1ChtPeriod"/>
              </a:pP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網頁視覺化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7993" indent="-576000">
                <a:lnSpc>
                  <a:spcPct val="150000"/>
                </a:lnSpc>
                <a:buClr>
                  <a:schemeClr val="accent3">
                    <a:lumMod val="50000"/>
                  </a:schemeClr>
                </a:buClr>
                <a:buFont typeface="+mj-lt"/>
                <a:buAutoNum type="ea1ChtPeriod"/>
              </a:pP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總結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147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A03EC-A043-84ED-6DC0-5D82891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困難與解決</a:t>
            </a:r>
          </a:p>
        </p:txBody>
      </p:sp>
      <p:sp>
        <p:nvSpPr>
          <p:cNvPr id="21" name="投影片編號版面配置區 29">
            <a:extLst>
              <a:ext uri="{FF2B5EF4-FFF2-40B4-BE49-F238E27FC236}">
                <a16:creationId xmlns:a16="http://schemas.microsoft.com/office/drawing/2014/main" id="{A2E13E0E-E180-9438-DE66-F4FEEAF0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21D10DE-8710-9F19-C29E-10C23E0E685D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64A2E93-4283-C68A-6582-5A59D212D10A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0FD630A-24E2-8510-71B2-DE3876ABF929}"/>
                </a:ext>
              </a:extLst>
            </p:cNvPr>
            <p:cNvSpPr/>
            <p:nvPr/>
          </p:nvSpPr>
          <p:spPr>
            <a:xfrm>
              <a:off x="881623" y="959082"/>
              <a:ext cx="244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1D7B003-060D-32F9-AE94-9661D8C0FBB3}"/>
              </a:ext>
            </a:extLst>
          </p:cNvPr>
          <p:cNvSpPr/>
          <p:nvPr/>
        </p:nvSpPr>
        <p:spPr>
          <a:xfrm>
            <a:off x="511790" y="1548690"/>
            <a:ext cx="9544505" cy="1692000"/>
          </a:xfrm>
          <a:prstGeom prst="rect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TW" altLang="en-US" dirty="0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D8E90904-0EB3-BC4E-54CD-633E95DE4C20}"/>
              </a:ext>
            </a:extLst>
          </p:cNvPr>
          <p:cNvSpPr/>
          <p:nvPr/>
        </p:nvSpPr>
        <p:spPr>
          <a:xfrm>
            <a:off x="868782" y="1238610"/>
            <a:ext cx="8449511" cy="648000"/>
          </a:xfrm>
          <a:custGeom>
            <a:avLst/>
            <a:gdLst>
              <a:gd name="connsiteX0" fmla="*/ 0 w 8449511"/>
              <a:gd name="connsiteY0" fmla="*/ 131043 h 786240"/>
              <a:gd name="connsiteX1" fmla="*/ 131043 w 8449511"/>
              <a:gd name="connsiteY1" fmla="*/ 0 h 786240"/>
              <a:gd name="connsiteX2" fmla="*/ 8318468 w 8449511"/>
              <a:gd name="connsiteY2" fmla="*/ 0 h 786240"/>
              <a:gd name="connsiteX3" fmla="*/ 8449511 w 8449511"/>
              <a:gd name="connsiteY3" fmla="*/ 131043 h 786240"/>
              <a:gd name="connsiteX4" fmla="*/ 8449511 w 8449511"/>
              <a:gd name="connsiteY4" fmla="*/ 655197 h 786240"/>
              <a:gd name="connsiteX5" fmla="*/ 8318468 w 8449511"/>
              <a:gd name="connsiteY5" fmla="*/ 786240 h 786240"/>
              <a:gd name="connsiteX6" fmla="*/ 131043 w 8449511"/>
              <a:gd name="connsiteY6" fmla="*/ 786240 h 786240"/>
              <a:gd name="connsiteX7" fmla="*/ 0 w 8449511"/>
              <a:gd name="connsiteY7" fmla="*/ 655197 h 786240"/>
              <a:gd name="connsiteX8" fmla="*/ 0 w 8449511"/>
              <a:gd name="connsiteY8" fmla="*/ 131043 h 78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49511" h="786240">
                <a:moveTo>
                  <a:pt x="0" y="131043"/>
                </a:moveTo>
                <a:cubicBezTo>
                  <a:pt x="0" y="58670"/>
                  <a:pt x="58670" y="0"/>
                  <a:pt x="131043" y="0"/>
                </a:cubicBezTo>
                <a:lnTo>
                  <a:pt x="8318468" y="0"/>
                </a:lnTo>
                <a:cubicBezTo>
                  <a:pt x="8390841" y="0"/>
                  <a:pt x="8449511" y="58670"/>
                  <a:pt x="8449511" y="131043"/>
                </a:cubicBezTo>
                <a:lnTo>
                  <a:pt x="8449511" y="655197"/>
                </a:lnTo>
                <a:cubicBezTo>
                  <a:pt x="8449511" y="727570"/>
                  <a:pt x="8390841" y="786240"/>
                  <a:pt x="8318468" y="786240"/>
                </a:cubicBezTo>
                <a:lnTo>
                  <a:pt x="131043" y="786240"/>
                </a:lnTo>
                <a:cubicBezTo>
                  <a:pt x="58670" y="786240"/>
                  <a:pt x="0" y="727570"/>
                  <a:pt x="0" y="655197"/>
                </a:cubicBezTo>
                <a:lnTo>
                  <a:pt x="0" y="131043"/>
                </a:lnTo>
                <a:close/>
              </a:path>
            </a:pathLst>
          </a:custGeom>
          <a:gradFill>
            <a:gsLst>
              <a:gs pos="0">
                <a:schemeClr val="accent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821" tIns="129821" rIns="129821" bIns="129821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b="1" kern="1200" dirty="0">
                <a:solidFill>
                  <a:schemeClr val="accent3">
                    <a:lumMod val="50000"/>
                  </a:schemeClr>
                </a:solidFill>
              </a:rPr>
              <a:t>【</a:t>
            </a: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</a:rPr>
              <a:t>航班</a:t>
            </a:r>
            <a:r>
              <a:rPr lang="en-US" altLang="zh-TW" sz="2400" b="1" kern="1200" dirty="0">
                <a:solidFill>
                  <a:schemeClr val="accent3">
                    <a:lumMod val="50000"/>
                  </a:schemeClr>
                </a:solidFill>
              </a:rPr>
              <a:t>】</a:t>
            </a: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</a:rPr>
              <a:t>網站每爬取約</a:t>
            </a:r>
            <a:r>
              <a:rPr lang="en-US" altLang="zh-TW" sz="2400" b="1" kern="1200" dirty="0">
                <a:solidFill>
                  <a:schemeClr val="accent3">
                    <a:lumMod val="50000"/>
                  </a:schemeClr>
                </a:solidFill>
              </a:rPr>
              <a:t>2000</a:t>
            </a: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</a:rPr>
              <a:t>筆資料會遭遇阻擋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C802E637-86F7-037A-37F7-898CDA40E886}"/>
              </a:ext>
            </a:extLst>
          </p:cNvPr>
          <p:cNvSpPr/>
          <p:nvPr/>
        </p:nvSpPr>
        <p:spPr>
          <a:xfrm>
            <a:off x="1018800" y="1896210"/>
            <a:ext cx="8067273" cy="1271343"/>
          </a:xfrm>
          <a:custGeom>
            <a:avLst/>
            <a:gdLst>
              <a:gd name="connsiteX0" fmla="*/ 0 w 8449511"/>
              <a:gd name="connsiteY0" fmla="*/ 0 h 2190861"/>
              <a:gd name="connsiteX1" fmla="*/ 8449511 w 8449511"/>
              <a:gd name="connsiteY1" fmla="*/ 0 h 2190861"/>
              <a:gd name="connsiteX2" fmla="*/ 8449511 w 8449511"/>
              <a:gd name="connsiteY2" fmla="*/ 2190861 h 2190861"/>
              <a:gd name="connsiteX3" fmla="*/ 0 w 8449511"/>
              <a:gd name="connsiteY3" fmla="*/ 2190861 h 2190861"/>
              <a:gd name="connsiteX4" fmla="*/ 0 w 8449511"/>
              <a:gd name="connsiteY4" fmla="*/ 0 h 219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49511" h="2190861">
                <a:moveTo>
                  <a:pt x="0" y="0"/>
                </a:moveTo>
                <a:lnTo>
                  <a:pt x="8449511" y="0"/>
                </a:lnTo>
                <a:lnTo>
                  <a:pt x="8449511" y="2190861"/>
                </a:lnTo>
                <a:lnTo>
                  <a:pt x="0" y="21908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8272" tIns="25400" rIns="142240" bIns="25400" numCol="1" spcCol="1270" anchor="t" anchorCtr="0">
            <a:noAutofit/>
          </a:bodyPr>
          <a:lstStyle/>
          <a:p>
            <a:pPr lvl="1" indent="-457200" defTabSz="8890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sz="2000" b="1" dirty="0" err="1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fake_useragent</a:t>
            </a:r>
            <a:r>
              <a:rPr lang="en-US" altLang="zh-TW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減少被網站阻擋的機會</a:t>
            </a:r>
            <a:endParaRPr lang="en-US" altLang="zh-TW" sz="2000" b="1" dirty="0">
              <a:solidFill>
                <a:srgbClr val="8000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457200" algn="l" defTabSz="8890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使用批次多機下載的方式解決單次流量過大問題</a:t>
            </a:r>
            <a:endParaRPr lang="en-US" altLang="zh-TW" sz="2000" b="1" dirty="0">
              <a:solidFill>
                <a:srgbClr val="8000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A9C6E7-BFE1-1C95-A7C5-61D9210EA9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269" y="3331709"/>
            <a:ext cx="7909322" cy="2928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6033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A03EC-A043-84ED-6DC0-5D82891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困難與解決</a:t>
            </a:r>
          </a:p>
        </p:txBody>
      </p:sp>
      <p:sp>
        <p:nvSpPr>
          <p:cNvPr id="21" name="投影片編號版面配置區 29">
            <a:extLst>
              <a:ext uri="{FF2B5EF4-FFF2-40B4-BE49-F238E27FC236}">
                <a16:creationId xmlns:a16="http://schemas.microsoft.com/office/drawing/2014/main" id="{A2E13E0E-E180-9438-DE66-F4FEEAF0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21D10DE-8710-9F19-C29E-10C23E0E685D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64A2E93-4283-C68A-6582-5A59D212D10A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0FD630A-24E2-8510-71B2-DE3876ABF929}"/>
                </a:ext>
              </a:extLst>
            </p:cNvPr>
            <p:cNvSpPr/>
            <p:nvPr/>
          </p:nvSpPr>
          <p:spPr>
            <a:xfrm>
              <a:off x="881623" y="959082"/>
              <a:ext cx="244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146432C-B733-DDD3-CB11-31EDA6FC0A70}"/>
              </a:ext>
            </a:extLst>
          </p:cNvPr>
          <p:cNvGrpSpPr/>
          <p:nvPr/>
        </p:nvGrpSpPr>
        <p:grpSpPr>
          <a:xfrm>
            <a:off x="511200" y="1238400"/>
            <a:ext cx="9544505" cy="1497598"/>
            <a:chOff x="511200" y="1238400"/>
            <a:chExt cx="9544505" cy="149759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BCE30995-7DA5-9296-EAAB-231EBAE16ACC}"/>
                </a:ext>
              </a:extLst>
            </p:cNvPr>
            <p:cNvGrpSpPr/>
            <p:nvPr/>
          </p:nvGrpSpPr>
          <p:grpSpPr>
            <a:xfrm>
              <a:off x="511200" y="1238400"/>
              <a:ext cx="9544505" cy="1497598"/>
              <a:chOff x="167461" y="1263753"/>
              <a:chExt cx="9544505" cy="2163709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45530F5-B9E6-B08D-DFA6-7EEE718B4EE0}"/>
                  </a:ext>
                </a:extLst>
              </p:cNvPr>
              <p:cNvSpPr/>
              <p:nvPr/>
            </p:nvSpPr>
            <p:spPr>
              <a:xfrm>
                <a:off x="167461" y="1711059"/>
                <a:ext cx="9544505" cy="1716403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手繪多邊形: 圖案 19">
                <a:extLst>
                  <a:ext uri="{FF2B5EF4-FFF2-40B4-BE49-F238E27FC236}">
                    <a16:creationId xmlns:a16="http://schemas.microsoft.com/office/drawing/2014/main" id="{8D6B4424-24F0-36F6-9046-4D8CEFEBD9CA}"/>
                  </a:ext>
                </a:extLst>
              </p:cNvPr>
              <p:cNvSpPr/>
              <p:nvPr/>
            </p:nvSpPr>
            <p:spPr>
              <a:xfrm>
                <a:off x="523861" y="1263753"/>
                <a:ext cx="8449511" cy="936220"/>
              </a:xfrm>
              <a:custGeom>
                <a:avLst/>
                <a:gdLst>
                  <a:gd name="connsiteX0" fmla="*/ 0 w 8449511"/>
                  <a:gd name="connsiteY0" fmla="*/ 131043 h 786240"/>
                  <a:gd name="connsiteX1" fmla="*/ 131043 w 8449511"/>
                  <a:gd name="connsiteY1" fmla="*/ 0 h 786240"/>
                  <a:gd name="connsiteX2" fmla="*/ 8318468 w 8449511"/>
                  <a:gd name="connsiteY2" fmla="*/ 0 h 786240"/>
                  <a:gd name="connsiteX3" fmla="*/ 8449511 w 8449511"/>
                  <a:gd name="connsiteY3" fmla="*/ 131043 h 786240"/>
                  <a:gd name="connsiteX4" fmla="*/ 8449511 w 8449511"/>
                  <a:gd name="connsiteY4" fmla="*/ 655197 h 786240"/>
                  <a:gd name="connsiteX5" fmla="*/ 8318468 w 8449511"/>
                  <a:gd name="connsiteY5" fmla="*/ 786240 h 786240"/>
                  <a:gd name="connsiteX6" fmla="*/ 131043 w 8449511"/>
                  <a:gd name="connsiteY6" fmla="*/ 786240 h 786240"/>
                  <a:gd name="connsiteX7" fmla="*/ 0 w 8449511"/>
                  <a:gd name="connsiteY7" fmla="*/ 655197 h 786240"/>
                  <a:gd name="connsiteX8" fmla="*/ 0 w 8449511"/>
                  <a:gd name="connsiteY8" fmla="*/ 131043 h 78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49511" h="786240">
                    <a:moveTo>
                      <a:pt x="0" y="131043"/>
                    </a:moveTo>
                    <a:cubicBezTo>
                      <a:pt x="0" y="58670"/>
                      <a:pt x="58670" y="0"/>
                      <a:pt x="131043" y="0"/>
                    </a:cubicBezTo>
                    <a:lnTo>
                      <a:pt x="8318468" y="0"/>
                    </a:lnTo>
                    <a:cubicBezTo>
                      <a:pt x="8390841" y="0"/>
                      <a:pt x="8449511" y="58670"/>
                      <a:pt x="8449511" y="131043"/>
                    </a:cubicBezTo>
                    <a:lnTo>
                      <a:pt x="8449511" y="655197"/>
                    </a:lnTo>
                    <a:cubicBezTo>
                      <a:pt x="8449511" y="727570"/>
                      <a:pt x="8390841" y="786240"/>
                      <a:pt x="8318468" y="786240"/>
                    </a:cubicBezTo>
                    <a:lnTo>
                      <a:pt x="131043" y="786240"/>
                    </a:lnTo>
                    <a:cubicBezTo>
                      <a:pt x="58670" y="786240"/>
                      <a:pt x="0" y="727570"/>
                      <a:pt x="0" y="655197"/>
                    </a:cubicBezTo>
                    <a:lnTo>
                      <a:pt x="0" y="1310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>
                      <a:hueOff val="0"/>
                      <a:satOff val="0"/>
                      <a:lumOff val="0"/>
                      <a:alphaOff val="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hueOff val="0"/>
                      <a:satOff val="0"/>
                      <a:lumOff val="0"/>
                      <a:alphaOff val="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hueOff val="0"/>
                      <a:satOff val="0"/>
                      <a:lumOff val="0"/>
                      <a:alphaOff val="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9821" tIns="129821" rIns="129821" bIns="129821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TW" sz="2400" b="1" dirty="0">
                    <a:solidFill>
                      <a:schemeClr val="accent3">
                        <a:lumMod val="50000"/>
                      </a:schemeClr>
                    </a:solidFill>
                  </a:rPr>
                  <a:t>【</a:t>
                </a:r>
                <a:r>
                  <a:rPr lang="zh-TW" altLang="en-US" sz="2400" b="1" dirty="0">
                    <a:solidFill>
                      <a:schemeClr val="accent3">
                        <a:lumMod val="50000"/>
                      </a:schemeClr>
                    </a:solidFill>
                  </a:rPr>
                  <a:t>天氣</a:t>
                </a:r>
                <a:r>
                  <a:rPr lang="en-US" altLang="zh-TW" sz="2400" b="1" dirty="0">
                    <a:solidFill>
                      <a:schemeClr val="accent3">
                        <a:lumMod val="50000"/>
                      </a:schemeClr>
                    </a:solidFill>
                  </a:rPr>
                  <a:t>】</a:t>
                </a:r>
                <a:r>
                  <a:rPr lang="zh-TW" altLang="en-US" sz="2400" b="1" dirty="0">
                    <a:solidFill>
                      <a:schemeClr val="accent3">
                        <a:lumMod val="50000"/>
                      </a:schemeClr>
                    </a:solidFill>
                  </a:rPr>
                  <a:t>觀測站營運時間不符專案設定時間尺度</a:t>
                </a:r>
                <a:endParaRPr lang="zh-TW" altLang="en-US" sz="2400" b="1" kern="1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85BFFDEB-119B-AA2C-BAA2-C5AA207AB770}"/>
                </a:ext>
              </a:extLst>
            </p:cNvPr>
            <p:cNvSpPr/>
            <p:nvPr/>
          </p:nvSpPr>
          <p:spPr>
            <a:xfrm>
              <a:off x="1018800" y="1904397"/>
              <a:ext cx="8136000" cy="576000"/>
            </a:xfrm>
            <a:custGeom>
              <a:avLst/>
              <a:gdLst>
                <a:gd name="connsiteX0" fmla="*/ 0 w 8449511"/>
                <a:gd name="connsiteY0" fmla="*/ 0 h 2190861"/>
                <a:gd name="connsiteX1" fmla="*/ 8449511 w 8449511"/>
                <a:gd name="connsiteY1" fmla="*/ 0 h 2190861"/>
                <a:gd name="connsiteX2" fmla="*/ 8449511 w 8449511"/>
                <a:gd name="connsiteY2" fmla="*/ 2190861 h 2190861"/>
                <a:gd name="connsiteX3" fmla="*/ 0 w 8449511"/>
                <a:gd name="connsiteY3" fmla="*/ 2190861 h 2190861"/>
                <a:gd name="connsiteX4" fmla="*/ 0 w 8449511"/>
                <a:gd name="connsiteY4" fmla="*/ 0 h 219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511" h="2190861">
                  <a:moveTo>
                    <a:pt x="0" y="0"/>
                  </a:moveTo>
                  <a:lnTo>
                    <a:pt x="8449511" y="0"/>
                  </a:lnTo>
                  <a:lnTo>
                    <a:pt x="8449511" y="2190861"/>
                  </a:lnTo>
                  <a:lnTo>
                    <a:pt x="0" y="21908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8272" tIns="25400" rIns="142240" bIns="25400" numCol="1" spcCol="1270" anchor="t" anchorCtr="0">
              <a:noAutofit/>
            </a:bodyPr>
            <a:lstStyle/>
            <a:p>
              <a:pPr lvl="1" indent="-457200" algn="l" defTabSz="889000">
                <a:lnSpc>
                  <a:spcPct val="150000"/>
                </a:lnSpc>
                <a:spcBef>
                  <a:spcPct val="0"/>
                </a:spcBef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zh-TW" altLang="en-US" sz="2000" b="1" kern="120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sz="2000" b="1" kern="120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2000" b="1" kern="120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正則表達式</a:t>
              </a:r>
              <a:r>
                <a:rPr lang="en-US" altLang="zh-TW" sz="2000" b="1" kern="120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zh-TW" altLang="en-US" sz="2000" b="1" kern="120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000" b="1" kern="120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2000" b="1" kern="120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網頁元素偵測</a:t>
              </a:r>
              <a:r>
                <a:rPr lang="en-US" altLang="zh-TW" sz="2000" b="1" kern="120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zh-TW" altLang="en-US" sz="2000" b="1" kern="120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進行不符資料排除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41379B17-2C65-D55B-2C42-22EDB40C2647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599" y="3333599"/>
            <a:ext cx="7909200" cy="292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239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55BFAF6D-E55F-40AA-1A0C-A1DECCA48E32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375B1F6F-4BCF-6856-4DD6-76F3C23D2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5" name="標題 3">
              <a:extLst>
                <a:ext uri="{FF2B5EF4-FFF2-40B4-BE49-F238E27FC236}">
                  <a16:creationId xmlns:a16="http://schemas.microsoft.com/office/drawing/2014/main" id="{AD6EE765-8CF8-B610-7ECD-A84FDAC8EC17}"/>
                </a:ext>
              </a:extLst>
            </p:cNvPr>
            <p:cNvSpPr txBox="1">
              <a:spLocks/>
            </p:cNvSpPr>
            <p:nvPr/>
          </p:nvSpPr>
          <p:spPr>
            <a:xfrm>
              <a:off x="1956000" y="2551839"/>
              <a:ext cx="8280000" cy="17543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2000"/>
              </a:schemeClr>
            </a:solidFill>
            <a:ln w="279400" cap="sq" cmpd="thinThick">
              <a:solidFill>
                <a:schemeClr val="accent3">
                  <a:lumMod val="40000"/>
                  <a:lumOff val="60000"/>
                  <a:alpha val="32000"/>
                </a:schemeClr>
              </a:solidFill>
              <a:miter lim="800000"/>
            </a:ln>
            <a:effectLst>
              <a:outerShdw blurRad="50800" dist="50800" dir="5400000" algn="ctr" rotWithShape="0">
                <a:schemeClr val="accent3">
                  <a:lumMod val="60000"/>
                  <a:lumOff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pPr algn="ctr" latinLnBrk="0"/>
              <a:r>
                <a:rPr lang="zh-TW" altLang="en-US" sz="6000" b="1" dirty="0">
                  <a:solidFill>
                    <a:srgbClr val="8000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資料清整</a:t>
              </a:r>
            </a:p>
          </p:txBody>
        </p: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7EBBCB82-86BC-1022-9F8F-310AE2A9B6B5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講者：李瀚文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7F78F7-088F-BD5B-93E0-A65A5ABC909C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800" y="181320"/>
            <a:ext cx="95760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45516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C7B92F8-60B6-F088-7173-F772DA33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資料整理</a:t>
            </a:r>
          </a:p>
        </p:txBody>
      </p:sp>
      <p:sp>
        <p:nvSpPr>
          <p:cNvPr id="14" name="投影片編號版面配置區 29">
            <a:extLst>
              <a:ext uri="{FF2B5EF4-FFF2-40B4-BE49-F238E27FC236}">
                <a16:creationId xmlns:a16="http://schemas.microsoft.com/office/drawing/2014/main" id="{2019730D-9C30-A65A-1DDF-FF00CF67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23</a:t>
            </a:fld>
            <a:endParaRPr lang="ko-KR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22A4D2E-6722-EB48-25FD-B308E43960FB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0E5E530-8264-2BBB-86FF-2384A41AA344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3DB58C6-B487-CEEC-8A6A-1F2FA188C94B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FF6E193-2189-045B-AE53-21986190D541}"/>
              </a:ext>
            </a:extLst>
          </p:cNvPr>
          <p:cNvGrpSpPr/>
          <p:nvPr/>
        </p:nvGrpSpPr>
        <p:grpSpPr>
          <a:xfrm>
            <a:off x="895382" y="1246248"/>
            <a:ext cx="9648000" cy="648000"/>
            <a:chOff x="345601" y="1037146"/>
            <a:chExt cx="4072366" cy="468330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C69F66-A771-9183-948F-F7C76DB5AB4A}"/>
                </a:ext>
              </a:extLst>
            </p:cNvPr>
            <p:cNvSpPr/>
            <p:nvPr/>
          </p:nvSpPr>
          <p:spPr>
            <a:xfrm>
              <a:off x="345601" y="1037146"/>
              <a:ext cx="4072366" cy="46833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矩形: 圓角 6">
              <a:extLst>
                <a:ext uri="{FF2B5EF4-FFF2-40B4-BE49-F238E27FC236}">
                  <a16:creationId xmlns:a16="http://schemas.microsoft.com/office/drawing/2014/main" id="{35F8035D-9FBF-7D53-450B-5E37A08AC990}"/>
                </a:ext>
              </a:extLst>
            </p:cNvPr>
            <p:cNvSpPr txBox="1"/>
            <p:nvPr/>
          </p:nvSpPr>
          <p:spPr>
            <a:xfrm>
              <a:off x="375864" y="1088681"/>
              <a:ext cx="3892939" cy="3697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2603" tIns="0" rIns="282603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TW" altLang="en-US" sz="2400" b="1" kern="1200" spc="2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清整航班、航空器、航空公司、機場、天氣資料</a:t>
              </a:r>
              <a:r>
                <a:rPr lang="zh-TW" altLang="en-US" sz="2400" b="1" spc="2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zh-TW" altLang="en-US" sz="2400" b="1" kern="1200" spc="2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合併成資料集</a:t>
              </a:r>
              <a:endParaRPr lang="en-US" altLang="zh-TW" sz="2400" b="1" kern="1200" spc="2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" name="內容版面配置區 13">
            <a:extLst>
              <a:ext uri="{FF2B5EF4-FFF2-40B4-BE49-F238E27FC236}">
                <a16:creationId xmlns:a16="http://schemas.microsoft.com/office/drawing/2014/main" id="{5967245F-61CA-6880-2286-4587583D9177}"/>
              </a:ext>
            </a:extLst>
          </p:cNvPr>
          <p:cNvSpPr txBox="1">
            <a:spLocks/>
          </p:cNvSpPr>
          <p:nvPr/>
        </p:nvSpPr>
        <p:spPr>
          <a:xfrm>
            <a:off x="1271902" y="1962180"/>
            <a:ext cx="8918090" cy="218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3">
                  <a:lumMod val="50000"/>
                </a:schemeClr>
              </a:buClr>
            </a:pPr>
            <a:r>
              <a:rPr lang="zh-TW" altLang="en-US" sz="22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航班資訊</a:t>
            </a:r>
            <a:r>
              <a:rPr lang="zh-TW" altLang="en-US" sz="2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切割日期欄位，計算、轉換時區。</a:t>
            </a:r>
            <a:endParaRPr lang="en-US" altLang="zh-TW" sz="2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buClr>
                <a:schemeClr val="accent3">
                  <a:lumMod val="50000"/>
                </a:schemeClr>
              </a:buClr>
            </a:pPr>
            <a:r>
              <a:rPr lang="zh-TW" altLang="en-US" sz="22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天氣資料</a:t>
            </a:r>
            <a:r>
              <a:rPr lang="zh-TW" altLang="en-US" sz="2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lang="en-US" altLang="zh-TW" sz="2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NOAA</a:t>
            </a:r>
            <a:r>
              <a:rPr lang="zh-TW" altLang="en-US" sz="2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官方文件，擷取每小時更新的天氣資訊後，研究解析</a:t>
            </a:r>
            <a:r>
              <a:rPr lang="en-US" altLang="zh-TW" sz="2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118</a:t>
            </a:r>
            <a:r>
              <a:rPr lang="zh-TW" altLang="en-US" sz="2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個天氣特徵，從中萃取出</a:t>
            </a:r>
            <a:r>
              <a:rPr lang="en-US" altLang="zh-TW" sz="22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200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個重要特徵</a:t>
            </a:r>
            <a:r>
              <a:rPr lang="zh-TW" altLang="en-US" sz="2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著手清整，補值。</a:t>
            </a:r>
            <a:endParaRPr lang="en-US" altLang="zh-TW" sz="2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buClr>
                <a:schemeClr val="accent3">
                  <a:lumMod val="50000"/>
                </a:schemeClr>
              </a:buClr>
            </a:pPr>
            <a:r>
              <a:rPr lang="zh-TW" altLang="en-US" sz="2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機場資訊：機場、氣象觀測站對應。</a:t>
            </a:r>
            <a:endParaRPr lang="en-US" altLang="zh-TW" sz="2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1461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C7B92F8-60B6-F088-7173-F772DA33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數據清洗</a:t>
            </a:r>
            <a:r>
              <a:rPr lang="en-US" altLang="zh-TW" dirty="0"/>
              <a:t> - </a:t>
            </a:r>
            <a:r>
              <a:rPr lang="zh-TW" altLang="en-US" dirty="0"/>
              <a:t>時間欄位</a:t>
            </a:r>
          </a:p>
        </p:txBody>
      </p:sp>
      <p:sp>
        <p:nvSpPr>
          <p:cNvPr id="14" name="投影片編號版面配置區 29">
            <a:extLst>
              <a:ext uri="{FF2B5EF4-FFF2-40B4-BE49-F238E27FC236}">
                <a16:creationId xmlns:a16="http://schemas.microsoft.com/office/drawing/2014/main" id="{2019730D-9C30-A65A-1DDF-FF00CF67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937BA79-0083-B370-A13C-2C444831D7FB}"/>
              </a:ext>
            </a:extLst>
          </p:cNvPr>
          <p:cNvGrpSpPr/>
          <p:nvPr/>
        </p:nvGrpSpPr>
        <p:grpSpPr>
          <a:xfrm>
            <a:off x="121023" y="959082"/>
            <a:ext cx="9324000" cy="72000"/>
            <a:chOff x="121023" y="959082"/>
            <a:chExt cx="9324000" cy="72000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10A1EAF3-2198-CAA4-1B87-A7340A047C5A}"/>
                </a:ext>
              </a:extLst>
            </p:cNvPr>
            <p:cNvCxnSpPr/>
            <p:nvPr/>
          </p:nvCxnSpPr>
          <p:spPr>
            <a:xfrm>
              <a:off x="121023" y="995082"/>
              <a:ext cx="93240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8040C3-F524-3E2F-64FF-55DE811770A5}"/>
                </a:ext>
              </a:extLst>
            </p:cNvPr>
            <p:cNvSpPr/>
            <p:nvPr/>
          </p:nvSpPr>
          <p:spPr>
            <a:xfrm>
              <a:off x="881623" y="959082"/>
              <a:ext cx="4356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D43E50-80E0-D611-ECBB-DCFB2D61580E}"/>
              </a:ext>
            </a:extLst>
          </p:cNvPr>
          <p:cNvSpPr txBox="1"/>
          <p:nvPr/>
        </p:nvSpPr>
        <p:spPr>
          <a:xfrm>
            <a:off x="7886258" y="1693223"/>
            <a:ext cx="3420000" cy="82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內建的「</a:t>
            </a:r>
            <a:r>
              <a:rPr lang="en-US" altLang="zh-TW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 time</a:t>
            </a:r>
            <a:r>
              <a:rPr lang="zh-TW" altLang="en-US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」語法針對出發延誤時間處理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0AC7B07-DF8D-604D-46A5-DA8398A713CE}"/>
              </a:ext>
            </a:extLst>
          </p:cNvPr>
          <p:cNvSpPr>
            <a:spLocks noChangeAspect="1"/>
          </p:cNvSpPr>
          <p:nvPr/>
        </p:nvSpPr>
        <p:spPr>
          <a:xfrm rot="5400000">
            <a:off x="6577141" y="4255019"/>
            <a:ext cx="623993" cy="597600"/>
          </a:xfrm>
          <a:prstGeom prst="rightArrow">
            <a:avLst/>
          </a:prstGeom>
          <a:solidFill>
            <a:srgbClr val="800019"/>
          </a:solidFill>
          <a:ln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29A9B4B-DD5C-CE05-C020-5F3265AD939B}"/>
              </a:ext>
            </a:extLst>
          </p:cNvPr>
          <p:cNvSpPr txBox="1"/>
          <p:nvPr/>
        </p:nvSpPr>
        <p:spPr>
          <a:xfrm>
            <a:off x="2181664" y="4141226"/>
            <a:ext cx="3420000" cy="82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透過預計出發時間加上預計飛行時間取得預計抵達時間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92C0586-70D5-0FA1-7ECC-694D6A52CE19}"/>
              </a:ext>
            </a:extLst>
          </p:cNvPr>
          <p:cNvSpPr txBox="1"/>
          <p:nvPr/>
        </p:nvSpPr>
        <p:spPr>
          <a:xfrm>
            <a:off x="7886258" y="4141226"/>
            <a:ext cx="3420000" cy="82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透過實際出發時間加上實際飛行時間取得實際抵達時間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F41F72D-6105-CEA3-49C7-981E7FF9B9C1}"/>
              </a:ext>
            </a:extLst>
          </p:cNvPr>
          <p:cNvGrpSpPr/>
          <p:nvPr/>
        </p:nvGrpSpPr>
        <p:grpSpPr>
          <a:xfrm>
            <a:off x="477959" y="1693223"/>
            <a:ext cx="1743272" cy="689619"/>
            <a:chOff x="2782" y="419807"/>
            <a:chExt cx="7343999" cy="836635"/>
          </a:xfrm>
          <a:gradFill>
            <a:gsLst>
              <a:gs pos="0">
                <a:schemeClr val="accent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A7B62A-3E4E-D2D1-8B86-393841338575}"/>
                </a:ext>
              </a:extLst>
            </p:cNvPr>
            <p:cNvSpPr/>
            <p:nvPr/>
          </p:nvSpPr>
          <p:spPr>
            <a:xfrm>
              <a:off x="2782" y="419807"/>
              <a:ext cx="7343999" cy="83663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矩形: 圓角 4">
              <a:extLst>
                <a:ext uri="{FF2B5EF4-FFF2-40B4-BE49-F238E27FC236}">
                  <a16:creationId xmlns:a16="http://schemas.microsoft.com/office/drawing/2014/main" id="{C3EB00B3-5795-A856-916E-A07304C29652}"/>
                </a:ext>
              </a:extLst>
            </p:cNvPr>
            <p:cNvSpPr txBox="1"/>
            <p:nvPr/>
          </p:nvSpPr>
          <p:spPr>
            <a:xfrm>
              <a:off x="107402" y="498363"/>
              <a:ext cx="7062265" cy="75495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b="1" kern="1200" dirty="0">
                  <a:solidFill>
                    <a:schemeClr val="accent3">
                      <a:lumMod val="50000"/>
                    </a:schemeClr>
                  </a:solidFill>
                </a:rPr>
                <a:t>預計出發時間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47B420B-CA95-4B35-04AE-C82145697566}"/>
              </a:ext>
            </a:extLst>
          </p:cNvPr>
          <p:cNvGrpSpPr/>
          <p:nvPr/>
        </p:nvGrpSpPr>
        <p:grpSpPr>
          <a:xfrm>
            <a:off x="477959" y="5056434"/>
            <a:ext cx="1743272" cy="689619"/>
            <a:chOff x="2782" y="419807"/>
            <a:chExt cx="7343999" cy="836635"/>
          </a:xfrm>
          <a:gradFill>
            <a:gsLst>
              <a:gs pos="0">
                <a:schemeClr val="accent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7B83DFA1-DCEC-E21A-4BCE-20639709B793}"/>
                </a:ext>
              </a:extLst>
            </p:cNvPr>
            <p:cNvSpPr/>
            <p:nvPr/>
          </p:nvSpPr>
          <p:spPr>
            <a:xfrm>
              <a:off x="2782" y="419807"/>
              <a:ext cx="7343999" cy="83663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矩形: 圓角 4">
              <a:extLst>
                <a:ext uri="{FF2B5EF4-FFF2-40B4-BE49-F238E27FC236}">
                  <a16:creationId xmlns:a16="http://schemas.microsoft.com/office/drawing/2014/main" id="{603F8B8F-D2DD-9187-F5A4-D411DBC7C26F}"/>
                </a:ext>
              </a:extLst>
            </p:cNvPr>
            <p:cNvSpPr txBox="1"/>
            <p:nvPr/>
          </p:nvSpPr>
          <p:spPr>
            <a:xfrm>
              <a:off x="107402" y="498363"/>
              <a:ext cx="7062265" cy="75495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b="1" kern="1200" dirty="0">
                  <a:solidFill>
                    <a:srgbClr val="800019"/>
                  </a:solidFill>
                </a:rPr>
                <a:t>預計抵達時間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D01B931-9B86-816D-5939-639E815C5C3A}"/>
              </a:ext>
            </a:extLst>
          </p:cNvPr>
          <p:cNvGrpSpPr/>
          <p:nvPr/>
        </p:nvGrpSpPr>
        <p:grpSpPr>
          <a:xfrm>
            <a:off x="6017501" y="1693223"/>
            <a:ext cx="1743272" cy="689619"/>
            <a:chOff x="2782" y="419807"/>
            <a:chExt cx="7343999" cy="836635"/>
          </a:xfrm>
          <a:gradFill>
            <a:gsLst>
              <a:gs pos="0">
                <a:schemeClr val="accent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9397122F-B990-6053-AFE9-F96771467D4B}"/>
                </a:ext>
              </a:extLst>
            </p:cNvPr>
            <p:cNvSpPr/>
            <p:nvPr/>
          </p:nvSpPr>
          <p:spPr>
            <a:xfrm>
              <a:off x="2782" y="419807"/>
              <a:ext cx="7343999" cy="83663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矩形: 圓角 4">
              <a:extLst>
                <a:ext uri="{FF2B5EF4-FFF2-40B4-BE49-F238E27FC236}">
                  <a16:creationId xmlns:a16="http://schemas.microsoft.com/office/drawing/2014/main" id="{955FF28B-FBFB-B2D9-C757-0210E6180DEC}"/>
                </a:ext>
              </a:extLst>
            </p:cNvPr>
            <p:cNvSpPr txBox="1"/>
            <p:nvPr/>
          </p:nvSpPr>
          <p:spPr>
            <a:xfrm>
              <a:off x="107402" y="498363"/>
              <a:ext cx="7062265" cy="75495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b="1" kern="1200" dirty="0">
                  <a:solidFill>
                    <a:schemeClr val="accent3">
                      <a:lumMod val="50000"/>
                    </a:schemeClr>
                  </a:solidFill>
                </a:rPr>
                <a:t>實際出發時間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3E3E9DD6-139B-2BD4-2724-BD5AEAAB0C35}"/>
              </a:ext>
            </a:extLst>
          </p:cNvPr>
          <p:cNvGrpSpPr/>
          <p:nvPr/>
        </p:nvGrpSpPr>
        <p:grpSpPr>
          <a:xfrm>
            <a:off x="6017501" y="5056434"/>
            <a:ext cx="1743272" cy="689619"/>
            <a:chOff x="2782" y="419807"/>
            <a:chExt cx="7343999" cy="836635"/>
          </a:xfrm>
          <a:gradFill>
            <a:gsLst>
              <a:gs pos="0">
                <a:schemeClr val="accent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01B234C4-34F3-2B40-C9B7-F3CAA6B62B07}"/>
                </a:ext>
              </a:extLst>
            </p:cNvPr>
            <p:cNvSpPr/>
            <p:nvPr/>
          </p:nvSpPr>
          <p:spPr>
            <a:xfrm>
              <a:off x="2782" y="419807"/>
              <a:ext cx="7343999" cy="83663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矩形: 圓角 4">
              <a:extLst>
                <a:ext uri="{FF2B5EF4-FFF2-40B4-BE49-F238E27FC236}">
                  <a16:creationId xmlns:a16="http://schemas.microsoft.com/office/drawing/2014/main" id="{F14D47C7-D106-C9FF-342D-A86DE4E61601}"/>
                </a:ext>
              </a:extLst>
            </p:cNvPr>
            <p:cNvSpPr txBox="1"/>
            <p:nvPr/>
          </p:nvSpPr>
          <p:spPr>
            <a:xfrm>
              <a:off x="107402" y="498363"/>
              <a:ext cx="7062265" cy="75495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b="1" kern="1200" dirty="0">
                  <a:solidFill>
                    <a:srgbClr val="800019"/>
                  </a:solidFill>
                </a:rPr>
                <a:t>實際抵達時間</a:t>
              </a:r>
            </a:p>
          </p:txBody>
        </p:sp>
      </p:grp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01F6B4B3-2D0A-9817-28E3-BAD9B8586402}"/>
              </a:ext>
            </a:extLst>
          </p:cNvPr>
          <p:cNvSpPr>
            <a:spLocks noChangeAspect="1"/>
          </p:cNvSpPr>
          <p:nvPr/>
        </p:nvSpPr>
        <p:spPr>
          <a:xfrm rot="5400000">
            <a:off x="1037599" y="4255019"/>
            <a:ext cx="623993" cy="597600"/>
          </a:xfrm>
          <a:prstGeom prst="rightArrow">
            <a:avLst/>
          </a:prstGeom>
          <a:solidFill>
            <a:srgbClr val="800019"/>
          </a:solidFill>
          <a:ln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EB7DB9C2-DA1D-428C-3B7A-5DD7A6008E47}"/>
              </a:ext>
            </a:extLst>
          </p:cNvPr>
          <p:cNvSpPr>
            <a:spLocks/>
          </p:cNvSpPr>
          <p:nvPr/>
        </p:nvSpPr>
        <p:spPr>
          <a:xfrm>
            <a:off x="5205451" y="1693223"/>
            <a:ext cx="597600" cy="597600"/>
          </a:xfrm>
          <a:prstGeom prst="rightArrow">
            <a:avLst/>
          </a:prstGeom>
          <a:solidFill>
            <a:srgbClr val="800019"/>
          </a:solidFill>
          <a:ln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1B733D5-DC01-A13B-1AF1-2792B876F95F}"/>
              </a:ext>
            </a:extLst>
          </p:cNvPr>
          <p:cNvGrpSpPr/>
          <p:nvPr/>
        </p:nvGrpSpPr>
        <p:grpSpPr>
          <a:xfrm>
            <a:off x="3247730" y="1693223"/>
            <a:ext cx="1743272" cy="689619"/>
            <a:chOff x="2782" y="419807"/>
            <a:chExt cx="7343999" cy="83663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2F6CDD11-9D74-ADBD-7303-AFC153EA349C}"/>
                </a:ext>
              </a:extLst>
            </p:cNvPr>
            <p:cNvSpPr/>
            <p:nvPr/>
          </p:nvSpPr>
          <p:spPr>
            <a:xfrm>
              <a:off x="2782" y="419807"/>
              <a:ext cx="7343999" cy="83663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33BE72C1-6532-FFBB-400A-977F31ABA42A}"/>
                </a:ext>
              </a:extLst>
            </p:cNvPr>
            <p:cNvSpPr txBox="1"/>
            <p:nvPr/>
          </p:nvSpPr>
          <p:spPr>
            <a:xfrm>
              <a:off x="107402" y="498363"/>
              <a:ext cx="7062265" cy="7549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b="1" kern="1200" dirty="0">
                  <a:solidFill>
                    <a:schemeClr val="accent3">
                      <a:lumMod val="50000"/>
                    </a:schemeClr>
                  </a:solidFill>
                </a:rPr>
                <a:t>出發延誤時間</a:t>
              </a:r>
            </a:p>
          </p:txBody>
        </p:sp>
      </p:grpSp>
      <p:sp>
        <p:nvSpPr>
          <p:cNvPr id="13" name="加號 12">
            <a:extLst>
              <a:ext uri="{FF2B5EF4-FFF2-40B4-BE49-F238E27FC236}">
                <a16:creationId xmlns:a16="http://schemas.microsoft.com/office/drawing/2014/main" id="{EAD1EAF9-EC30-73C2-4349-97F8AB5259A0}"/>
              </a:ext>
            </a:extLst>
          </p:cNvPr>
          <p:cNvSpPr/>
          <p:nvPr/>
        </p:nvSpPr>
        <p:spPr>
          <a:xfrm>
            <a:off x="2435680" y="1693222"/>
            <a:ext cx="597600" cy="597600"/>
          </a:xfrm>
          <a:prstGeom prst="mathPlus">
            <a:avLst/>
          </a:prstGeom>
          <a:solidFill>
            <a:srgbClr val="800019"/>
          </a:solidFill>
          <a:ln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加號 17">
            <a:extLst>
              <a:ext uri="{FF2B5EF4-FFF2-40B4-BE49-F238E27FC236}">
                <a16:creationId xmlns:a16="http://schemas.microsoft.com/office/drawing/2014/main" id="{F8C21CC8-ADCB-5EB8-9013-74B13550329A}"/>
              </a:ext>
            </a:extLst>
          </p:cNvPr>
          <p:cNvSpPr/>
          <p:nvPr/>
        </p:nvSpPr>
        <p:spPr>
          <a:xfrm>
            <a:off x="1050795" y="2573460"/>
            <a:ext cx="597600" cy="597507"/>
          </a:xfrm>
          <a:prstGeom prst="mathPlus">
            <a:avLst/>
          </a:prstGeom>
          <a:solidFill>
            <a:srgbClr val="800019"/>
          </a:solidFill>
          <a:ln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B3A707D-D77B-725D-380F-C55E8D0949A2}"/>
              </a:ext>
            </a:extLst>
          </p:cNvPr>
          <p:cNvGrpSpPr/>
          <p:nvPr/>
        </p:nvGrpSpPr>
        <p:grpSpPr>
          <a:xfrm>
            <a:off x="477959" y="3361585"/>
            <a:ext cx="1743272" cy="689619"/>
            <a:chOff x="2782" y="419807"/>
            <a:chExt cx="7343999" cy="83663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76A61EE6-F6A6-C879-939C-DDA17CA32A53}"/>
                </a:ext>
              </a:extLst>
            </p:cNvPr>
            <p:cNvSpPr/>
            <p:nvPr/>
          </p:nvSpPr>
          <p:spPr>
            <a:xfrm>
              <a:off x="2782" y="419807"/>
              <a:ext cx="7343999" cy="83663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矩形: 圓角 4">
              <a:extLst>
                <a:ext uri="{FF2B5EF4-FFF2-40B4-BE49-F238E27FC236}">
                  <a16:creationId xmlns:a16="http://schemas.microsoft.com/office/drawing/2014/main" id="{36A2766F-5F7F-7752-14BB-4D07C36A8933}"/>
                </a:ext>
              </a:extLst>
            </p:cNvPr>
            <p:cNvSpPr txBox="1"/>
            <p:nvPr/>
          </p:nvSpPr>
          <p:spPr>
            <a:xfrm>
              <a:off x="107402" y="498363"/>
              <a:ext cx="7062265" cy="7549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</a:rPr>
                <a:t>預計飛行</a:t>
              </a:r>
              <a:r>
                <a:rPr lang="zh-TW" altLang="en-US" b="1" kern="1200" dirty="0">
                  <a:solidFill>
                    <a:schemeClr val="accent3">
                      <a:lumMod val="50000"/>
                    </a:schemeClr>
                  </a:solidFill>
                </a:rPr>
                <a:t>時間</a:t>
              </a: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7C59AAE-E107-9864-1127-8E05D80101FA}"/>
              </a:ext>
            </a:extLst>
          </p:cNvPr>
          <p:cNvGrpSpPr/>
          <p:nvPr/>
        </p:nvGrpSpPr>
        <p:grpSpPr>
          <a:xfrm>
            <a:off x="6017501" y="3361585"/>
            <a:ext cx="1743272" cy="689619"/>
            <a:chOff x="2782" y="419807"/>
            <a:chExt cx="7343999" cy="83663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1D851F26-9287-61CE-6BF5-C3FE29F799F0}"/>
                </a:ext>
              </a:extLst>
            </p:cNvPr>
            <p:cNvSpPr/>
            <p:nvPr/>
          </p:nvSpPr>
          <p:spPr>
            <a:xfrm>
              <a:off x="2782" y="419807"/>
              <a:ext cx="7343999" cy="83663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矩形: 圓角 4">
              <a:extLst>
                <a:ext uri="{FF2B5EF4-FFF2-40B4-BE49-F238E27FC236}">
                  <a16:creationId xmlns:a16="http://schemas.microsoft.com/office/drawing/2014/main" id="{BF26FF98-A993-8282-EC20-E535B0C76E6E}"/>
                </a:ext>
              </a:extLst>
            </p:cNvPr>
            <p:cNvSpPr txBox="1"/>
            <p:nvPr/>
          </p:nvSpPr>
          <p:spPr>
            <a:xfrm>
              <a:off x="107402" y="498363"/>
              <a:ext cx="7062265" cy="7549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</a:rPr>
                <a:t>實際飛行</a:t>
              </a:r>
              <a:r>
                <a:rPr lang="zh-TW" altLang="en-US" b="1" kern="1200" dirty="0">
                  <a:solidFill>
                    <a:schemeClr val="accent3">
                      <a:lumMod val="50000"/>
                    </a:schemeClr>
                  </a:solidFill>
                </a:rPr>
                <a:t>時間</a:t>
              </a:r>
            </a:p>
          </p:txBody>
        </p:sp>
      </p:grpSp>
      <p:sp>
        <p:nvSpPr>
          <p:cNvPr id="40" name="加號 39">
            <a:extLst>
              <a:ext uri="{FF2B5EF4-FFF2-40B4-BE49-F238E27FC236}">
                <a16:creationId xmlns:a16="http://schemas.microsoft.com/office/drawing/2014/main" id="{13D3A3D2-633D-8E82-9126-300A1F22FF3A}"/>
              </a:ext>
            </a:extLst>
          </p:cNvPr>
          <p:cNvSpPr/>
          <p:nvPr/>
        </p:nvSpPr>
        <p:spPr>
          <a:xfrm>
            <a:off x="6590337" y="2573460"/>
            <a:ext cx="597600" cy="597507"/>
          </a:xfrm>
          <a:prstGeom prst="mathPlus">
            <a:avLst/>
          </a:prstGeom>
          <a:solidFill>
            <a:srgbClr val="800019"/>
          </a:solidFill>
          <a:ln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694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C7B92F8-60B6-F088-7173-F772DA33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空值處理 </a:t>
            </a:r>
            <a:r>
              <a:rPr lang="en-US" altLang="zh-TW" dirty="0"/>
              <a:t>- </a:t>
            </a:r>
            <a:r>
              <a:rPr lang="zh-TW" altLang="en-US" dirty="0"/>
              <a:t>補值方法</a:t>
            </a:r>
            <a:r>
              <a:rPr lang="en-US" altLang="zh-TW" dirty="0"/>
              <a:t>(</a:t>
            </a:r>
            <a:r>
              <a:rPr lang="zh-TW" altLang="en-US" dirty="0"/>
              <a:t>偵測</a:t>
            </a:r>
            <a:r>
              <a:rPr lang="en-US" altLang="zh-TW" dirty="0" err="1"/>
              <a:t>NaN</a:t>
            </a:r>
            <a:r>
              <a:rPr lang="zh-TW" altLang="en-US" dirty="0"/>
              <a:t>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4" name="投影片編號版面配置區 29">
            <a:extLst>
              <a:ext uri="{FF2B5EF4-FFF2-40B4-BE49-F238E27FC236}">
                <a16:creationId xmlns:a16="http://schemas.microsoft.com/office/drawing/2014/main" id="{2019730D-9C30-A65A-1DDF-FF00CF67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E1D476A6-7734-D130-08EA-C2E724D1F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35" y="2947444"/>
            <a:ext cx="3782019" cy="2914826"/>
          </a:xfrm>
          <a:prstGeom prst="rect">
            <a:avLst/>
          </a:prstGeom>
          <a:ln w="28575">
            <a:solidFill>
              <a:srgbClr val="800019"/>
            </a:solidFill>
          </a:ln>
        </p:spPr>
      </p:pic>
      <p:pic>
        <p:nvPicPr>
          <p:cNvPr id="5" name="圖片 4" descr="一張含有 資料表 的圖片&#10;&#10;自動產生的描述">
            <a:extLst>
              <a:ext uri="{FF2B5EF4-FFF2-40B4-BE49-F238E27FC236}">
                <a16:creationId xmlns:a16="http://schemas.microsoft.com/office/drawing/2014/main" id="{B865CD90-BA82-7763-9AFA-2B370FA86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3136" y="2529032"/>
            <a:ext cx="2083689" cy="38050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B099DB32-C5CE-A318-02C2-C1E1872F1411}"/>
              </a:ext>
            </a:extLst>
          </p:cNvPr>
          <p:cNvGrpSpPr/>
          <p:nvPr/>
        </p:nvGrpSpPr>
        <p:grpSpPr>
          <a:xfrm>
            <a:off x="121023" y="959082"/>
            <a:ext cx="10620000" cy="72000"/>
            <a:chOff x="121023" y="959082"/>
            <a:chExt cx="10620000" cy="72000"/>
          </a:xfrm>
        </p:grpSpPr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333073E3-B319-E756-30A5-EE9C4A3FEB0B}"/>
                </a:ext>
              </a:extLst>
            </p:cNvPr>
            <p:cNvCxnSpPr/>
            <p:nvPr/>
          </p:nvCxnSpPr>
          <p:spPr>
            <a:xfrm>
              <a:off x="121023" y="995082"/>
              <a:ext cx="106200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3E4416A-FC06-E345-4A25-C68BB806E6BC}"/>
                </a:ext>
              </a:extLst>
            </p:cNvPr>
            <p:cNvSpPr/>
            <p:nvPr/>
          </p:nvSpPr>
          <p:spPr>
            <a:xfrm>
              <a:off x="881623" y="959082"/>
              <a:ext cx="7200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89F666EF-6C21-489C-FEFE-842FB1EC0DD6}"/>
              </a:ext>
            </a:extLst>
          </p:cNvPr>
          <p:cNvSpPr/>
          <p:nvPr/>
        </p:nvSpPr>
        <p:spPr>
          <a:xfrm>
            <a:off x="896400" y="1245599"/>
            <a:ext cx="10080000" cy="1224000"/>
          </a:xfrm>
          <a:custGeom>
            <a:avLst/>
            <a:gdLst>
              <a:gd name="connsiteX0" fmla="*/ 0 w 8449511"/>
              <a:gd name="connsiteY0" fmla="*/ 131043 h 786240"/>
              <a:gd name="connsiteX1" fmla="*/ 131043 w 8449511"/>
              <a:gd name="connsiteY1" fmla="*/ 0 h 786240"/>
              <a:gd name="connsiteX2" fmla="*/ 8318468 w 8449511"/>
              <a:gd name="connsiteY2" fmla="*/ 0 h 786240"/>
              <a:gd name="connsiteX3" fmla="*/ 8449511 w 8449511"/>
              <a:gd name="connsiteY3" fmla="*/ 131043 h 786240"/>
              <a:gd name="connsiteX4" fmla="*/ 8449511 w 8449511"/>
              <a:gd name="connsiteY4" fmla="*/ 655197 h 786240"/>
              <a:gd name="connsiteX5" fmla="*/ 8318468 w 8449511"/>
              <a:gd name="connsiteY5" fmla="*/ 786240 h 786240"/>
              <a:gd name="connsiteX6" fmla="*/ 131043 w 8449511"/>
              <a:gd name="connsiteY6" fmla="*/ 786240 h 786240"/>
              <a:gd name="connsiteX7" fmla="*/ 0 w 8449511"/>
              <a:gd name="connsiteY7" fmla="*/ 655197 h 786240"/>
              <a:gd name="connsiteX8" fmla="*/ 0 w 8449511"/>
              <a:gd name="connsiteY8" fmla="*/ 131043 h 78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49511" h="786240">
                <a:moveTo>
                  <a:pt x="0" y="131043"/>
                </a:moveTo>
                <a:cubicBezTo>
                  <a:pt x="0" y="58670"/>
                  <a:pt x="58670" y="0"/>
                  <a:pt x="131043" y="0"/>
                </a:cubicBezTo>
                <a:lnTo>
                  <a:pt x="8318468" y="0"/>
                </a:lnTo>
                <a:cubicBezTo>
                  <a:pt x="8390841" y="0"/>
                  <a:pt x="8449511" y="58670"/>
                  <a:pt x="8449511" y="131043"/>
                </a:cubicBezTo>
                <a:lnTo>
                  <a:pt x="8449511" y="655197"/>
                </a:lnTo>
                <a:cubicBezTo>
                  <a:pt x="8449511" y="727570"/>
                  <a:pt x="8390841" y="786240"/>
                  <a:pt x="8318468" y="786240"/>
                </a:cubicBezTo>
                <a:lnTo>
                  <a:pt x="131043" y="786240"/>
                </a:lnTo>
                <a:cubicBezTo>
                  <a:pt x="58670" y="786240"/>
                  <a:pt x="0" y="727570"/>
                  <a:pt x="0" y="655197"/>
                </a:cubicBezTo>
                <a:lnTo>
                  <a:pt x="0" y="131043"/>
                </a:lnTo>
                <a:close/>
              </a:path>
            </a:pathLst>
          </a:custGeom>
          <a:gradFill>
            <a:gsLst>
              <a:gs pos="0">
                <a:schemeClr val="accent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821" tIns="129821" rIns="129821" bIns="129821" numCol="1" spcCol="1270" anchor="ctr" anchorCtr="0">
            <a:noAutofit/>
          </a:bodyPr>
          <a:lstStyle/>
          <a:p>
            <a:pPr marL="0" lvl="0" indent="0" algn="l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</a:rPr>
              <a:t>運用</a:t>
            </a:r>
            <a:r>
              <a:rPr lang="en-US" altLang="zh-TW" sz="2400" b="1" kern="1200" dirty="0">
                <a:solidFill>
                  <a:schemeClr val="accent3">
                    <a:lumMod val="50000"/>
                  </a:schemeClr>
                </a:solidFill>
              </a:rPr>
              <a:t>pandas</a:t>
            </a: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</a:rPr>
              <a:t>函數裡的</a:t>
            </a:r>
            <a:r>
              <a:rPr lang="en-US" altLang="zh-TW" sz="2400" b="1" kern="1200" dirty="0">
                <a:solidFill>
                  <a:schemeClr val="accent3">
                    <a:lumMod val="50000"/>
                  </a:schemeClr>
                </a:solidFill>
              </a:rPr>
              <a:t>mean</a:t>
            </a: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</a:rPr>
              <a:t>方法偵測天氣資料內的</a:t>
            </a:r>
            <a:r>
              <a:rPr lang="en-US" altLang="zh-TW" sz="2400" b="1" kern="1200" dirty="0">
                <a:solidFill>
                  <a:schemeClr val="accent3">
                    <a:lumMod val="50000"/>
                  </a:schemeClr>
                </a:solidFill>
              </a:rPr>
              <a:t>11</a:t>
            </a: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</a:rPr>
              <a:t>個欄位</a:t>
            </a:r>
            <a:r>
              <a:rPr lang="en-US" altLang="zh-TW" sz="2400" b="1" kern="1200" dirty="0" err="1">
                <a:solidFill>
                  <a:schemeClr val="accent3">
                    <a:lumMod val="50000"/>
                  </a:schemeClr>
                </a:solidFill>
              </a:rPr>
              <a:t>NaN</a:t>
            </a: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</a:rPr>
              <a:t>值比率，並選用合理補值方法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E8AE596-5F12-D5B6-F16D-56BE83F82F68}"/>
              </a:ext>
            </a:extLst>
          </p:cNvPr>
          <p:cNvGrpSpPr/>
          <p:nvPr/>
        </p:nvGrpSpPr>
        <p:grpSpPr>
          <a:xfrm>
            <a:off x="6347507" y="2152656"/>
            <a:ext cx="5564058" cy="4281756"/>
            <a:chOff x="6555428" y="2747442"/>
            <a:chExt cx="4421059" cy="3181914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A75BDAF-3D59-6F15-5D76-E4F6D6727F43}"/>
                </a:ext>
              </a:extLst>
            </p:cNvPr>
            <p:cNvGrpSpPr/>
            <p:nvPr/>
          </p:nvGrpSpPr>
          <p:grpSpPr>
            <a:xfrm>
              <a:off x="6555428" y="2747442"/>
              <a:ext cx="4421059" cy="3181914"/>
              <a:chOff x="6555428" y="2747442"/>
              <a:chExt cx="4421059" cy="3181914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8C043B0F-F39C-968A-6C4D-6AD720436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55428" y="2762644"/>
                <a:ext cx="4421059" cy="316671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08A23A3-EB27-2C50-0B05-98BAB61669A0}"/>
                  </a:ext>
                </a:extLst>
              </p:cNvPr>
              <p:cNvSpPr/>
              <p:nvPr/>
            </p:nvSpPr>
            <p:spPr>
              <a:xfrm>
                <a:off x="7960093" y="2747442"/>
                <a:ext cx="365760" cy="3181913"/>
              </a:xfrm>
              <a:prstGeom prst="rect">
                <a:avLst/>
              </a:prstGeom>
              <a:noFill/>
              <a:ln w="28575">
                <a:solidFill>
                  <a:srgbClr val="8000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7166EE-C4CB-3365-BB37-056827652DB6}"/>
                </a:ext>
              </a:extLst>
            </p:cNvPr>
            <p:cNvSpPr/>
            <p:nvPr/>
          </p:nvSpPr>
          <p:spPr>
            <a:xfrm>
              <a:off x="8325852" y="2747442"/>
              <a:ext cx="683393" cy="3181913"/>
            </a:xfrm>
            <a:prstGeom prst="rect">
              <a:avLst/>
            </a:prstGeom>
            <a:noFill/>
            <a:ln w="28575">
              <a:solidFill>
                <a:srgbClr val="80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047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C7B92F8-60B6-F088-7173-F772DA33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空值處理 </a:t>
            </a:r>
            <a:r>
              <a:rPr lang="en-US" altLang="zh-TW" dirty="0"/>
              <a:t>- </a:t>
            </a:r>
            <a:r>
              <a:rPr lang="zh-TW" altLang="en-US" dirty="0"/>
              <a:t>補值方法</a:t>
            </a:r>
            <a:r>
              <a:rPr lang="en-US" altLang="zh-TW" dirty="0"/>
              <a:t>(interpolate</a:t>
            </a:r>
            <a:r>
              <a:rPr lang="zh-TW" altLang="en-US" dirty="0"/>
              <a:t>、</a:t>
            </a:r>
            <a:r>
              <a:rPr lang="en-US" altLang="zh-TW" dirty="0" err="1"/>
              <a:t>fillna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4" name="投影片編號版面配置區 29">
            <a:extLst>
              <a:ext uri="{FF2B5EF4-FFF2-40B4-BE49-F238E27FC236}">
                <a16:creationId xmlns:a16="http://schemas.microsoft.com/office/drawing/2014/main" id="{2019730D-9C30-A65A-1DDF-FF00CF67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26</a:t>
            </a:fld>
            <a:endParaRPr lang="ko-KR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B4464A6-AD94-D56C-3092-6D7703B06B57}"/>
              </a:ext>
            </a:extLst>
          </p:cNvPr>
          <p:cNvGrpSpPr/>
          <p:nvPr/>
        </p:nvGrpSpPr>
        <p:grpSpPr>
          <a:xfrm>
            <a:off x="5740172" y="5383791"/>
            <a:ext cx="1281411" cy="916024"/>
            <a:chOff x="5475137" y="4402426"/>
            <a:chExt cx="1281411" cy="916024"/>
          </a:xfrm>
        </p:grpSpPr>
        <p:pic>
          <p:nvPicPr>
            <p:cNvPr id="6" name="圖片 5" descr="一張含有 資料表 的圖片&#10;&#10;自動產生的描述">
              <a:extLst>
                <a:ext uri="{FF2B5EF4-FFF2-40B4-BE49-F238E27FC236}">
                  <a16:creationId xmlns:a16="http://schemas.microsoft.com/office/drawing/2014/main" id="{B734001F-DFB0-5AA3-8336-0C9A4CD1E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75137" y="4402426"/>
              <a:ext cx="1280886" cy="91602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7242F10-1CE6-932D-202B-579B5D4A4D42}"/>
                </a:ext>
              </a:extLst>
            </p:cNvPr>
            <p:cNvSpPr/>
            <p:nvPr/>
          </p:nvSpPr>
          <p:spPr>
            <a:xfrm>
              <a:off x="5475662" y="4577859"/>
              <a:ext cx="1280886" cy="740591"/>
            </a:xfrm>
            <a:prstGeom prst="rect">
              <a:avLst/>
            </a:prstGeom>
            <a:noFill/>
            <a:ln w="28575">
              <a:solidFill>
                <a:srgbClr val="80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B034B5D-3546-39FA-E33D-5C43BBB90056}"/>
              </a:ext>
            </a:extLst>
          </p:cNvPr>
          <p:cNvGrpSpPr/>
          <p:nvPr/>
        </p:nvGrpSpPr>
        <p:grpSpPr>
          <a:xfrm>
            <a:off x="9365340" y="5383791"/>
            <a:ext cx="1283481" cy="916024"/>
            <a:chOff x="8471574" y="4402426"/>
            <a:chExt cx="1283481" cy="916024"/>
          </a:xfrm>
        </p:grpSpPr>
        <p:pic>
          <p:nvPicPr>
            <p:cNvPr id="12" name="內容版面配置區 5" descr="一張含有 資料表 的圖片&#10;&#10;自動產生的描述">
              <a:extLst>
                <a:ext uri="{FF2B5EF4-FFF2-40B4-BE49-F238E27FC236}">
                  <a16:creationId xmlns:a16="http://schemas.microsoft.com/office/drawing/2014/main" id="{177BDE34-A6CC-E6B8-A6EA-EF250C5F2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"/>
            <a:stretch/>
          </p:blipFill>
          <p:spPr>
            <a:xfrm>
              <a:off x="8474169" y="4402426"/>
              <a:ext cx="1280886" cy="91602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AEC1695-0BA4-3A49-D26D-1096BA1609BE}"/>
                </a:ext>
              </a:extLst>
            </p:cNvPr>
            <p:cNvSpPr/>
            <p:nvPr/>
          </p:nvSpPr>
          <p:spPr>
            <a:xfrm>
              <a:off x="8471574" y="4577859"/>
              <a:ext cx="1280886" cy="740591"/>
            </a:xfrm>
            <a:prstGeom prst="rect">
              <a:avLst/>
            </a:prstGeom>
            <a:noFill/>
            <a:ln w="28575">
              <a:solidFill>
                <a:srgbClr val="80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532458E9-0B81-2157-CF79-FD6A207C46EF}"/>
              </a:ext>
            </a:extLst>
          </p:cNvPr>
          <p:cNvSpPr/>
          <p:nvPr/>
        </p:nvSpPr>
        <p:spPr>
          <a:xfrm rot="5400000">
            <a:off x="7851037" y="2686806"/>
            <a:ext cx="439200" cy="439200"/>
          </a:xfrm>
          <a:prstGeom prst="rightArrow">
            <a:avLst/>
          </a:prstGeom>
          <a:solidFill>
            <a:srgbClr val="800019"/>
          </a:solidFill>
          <a:ln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67678F9-0680-A0C6-C419-6B5146C73EDC}"/>
              </a:ext>
            </a:extLst>
          </p:cNvPr>
          <p:cNvGrpSpPr/>
          <p:nvPr/>
        </p:nvGrpSpPr>
        <p:grpSpPr>
          <a:xfrm>
            <a:off x="5754626" y="1241476"/>
            <a:ext cx="4894195" cy="1337892"/>
            <a:chOff x="5069649" y="1158572"/>
            <a:chExt cx="4894195" cy="1337892"/>
          </a:xfrm>
        </p:grpSpPr>
        <p:pic>
          <p:nvPicPr>
            <p:cNvPr id="17" name="圖片 16" descr="一張含有 資料表 的圖片&#10;&#10;自動產生的描述">
              <a:extLst>
                <a:ext uri="{FF2B5EF4-FFF2-40B4-BE49-F238E27FC236}">
                  <a16:creationId xmlns:a16="http://schemas.microsoft.com/office/drawing/2014/main" id="{60D81623-580B-82E9-513D-9B78E27BB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69649" y="1158572"/>
              <a:ext cx="4894195" cy="133789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9721EC2-D12B-8ADB-AB6D-C800060A343D}"/>
                </a:ext>
              </a:extLst>
            </p:cNvPr>
            <p:cNvSpPr/>
            <p:nvPr/>
          </p:nvSpPr>
          <p:spPr>
            <a:xfrm>
              <a:off x="8375033" y="1287624"/>
              <a:ext cx="517039" cy="1208840"/>
            </a:xfrm>
            <a:prstGeom prst="rect">
              <a:avLst/>
            </a:prstGeom>
            <a:noFill/>
            <a:ln w="28575">
              <a:solidFill>
                <a:srgbClr val="80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37E5AD4-F372-733F-1634-F051EBA1B27E}"/>
                </a:ext>
              </a:extLst>
            </p:cNvPr>
            <p:cNvSpPr/>
            <p:nvPr/>
          </p:nvSpPr>
          <p:spPr>
            <a:xfrm>
              <a:off x="7093361" y="1287624"/>
              <a:ext cx="517039" cy="1208840"/>
            </a:xfrm>
            <a:prstGeom prst="rect">
              <a:avLst/>
            </a:prstGeom>
            <a:noFill/>
            <a:ln w="28575">
              <a:solidFill>
                <a:srgbClr val="80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698B56E-481D-F3F4-8F64-68365DE2B6A3}"/>
              </a:ext>
            </a:extLst>
          </p:cNvPr>
          <p:cNvGrpSpPr/>
          <p:nvPr/>
        </p:nvGrpSpPr>
        <p:grpSpPr>
          <a:xfrm>
            <a:off x="5754626" y="3232196"/>
            <a:ext cx="4894196" cy="1573900"/>
            <a:chOff x="5069649" y="3429000"/>
            <a:chExt cx="4894196" cy="1573900"/>
          </a:xfrm>
        </p:grpSpPr>
        <p:pic>
          <p:nvPicPr>
            <p:cNvPr id="21" name="圖片 20" descr="一張含有 資料表 的圖片&#10;&#10;自動產生的描述">
              <a:extLst>
                <a:ext uri="{FF2B5EF4-FFF2-40B4-BE49-F238E27FC236}">
                  <a16:creationId xmlns:a16="http://schemas.microsoft.com/office/drawing/2014/main" id="{C4FE5064-8E71-FF68-699B-DD09EB4A7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69649" y="3429000"/>
              <a:ext cx="4894196" cy="15739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5677F596-3D6F-7AB4-3C13-1F023A50CB59}"/>
                </a:ext>
              </a:extLst>
            </p:cNvPr>
            <p:cNvGrpSpPr/>
            <p:nvPr/>
          </p:nvGrpSpPr>
          <p:grpSpPr>
            <a:xfrm>
              <a:off x="6899514" y="3541442"/>
              <a:ext cx="2086528" cy="1461457"/>
              <a:chOff x="6899514" y="3541442"/>
              <a:chExt cx="2086528" cy="146145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B1FB402-028E-89C0-8A2A-D74E850EDF44}"/>
                  </a:ext>
                </a:extLst>
              </p:cNvPr>
              <p:cNvSpPr/>
              <p:nvPr/>
            </p:nvSpPr>
            <p:spPr>
              <a:xfrm>
                <a:off x="6899514" y="3559829"/>
                <a:ext cx="517039" cy="1443070"/>
              </a:xfrm>
              <a:prstGeom prst="rect">
                <a:avLst/>
              </a:prstGeom>
              <a:noFill/>
              <a:ln w="28575">
                <a:solidFill>
                  <a:srgbClr val="8000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A1282CC-E815-E18D-E2C3-69DF64822CBC}"/>
                  </a:ext>
                </a:extLst>
              </p:cNvPr>
              <p:cNvSpPr/>
              <p:nvPr/>
            </p:nvSpPr>
            <p:spPr>
              <a:xfrm>
                <a:off x="8469003" y="3541442"/>
                <a:ext cx="517039" cy="1461457"/>
              </a:xfrm>
              <a:prstGeom prst="rect">
                <a:avLst/>
              </a:prstGeom>
              <a:noFill/>
              <a:ln w="28575">
                <a:solidFill>
                  <a:srgbClr val="8000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B099DB32-C5CE-A318-02C2-C1E1872F1411}"/>
              </a:ext>
            </a:extLst>
          </p:cNvPr>
          <p:cNvGrpSpPr/>
          <p:nvPr/>
        </p:nvGrpSpPr>
        <p:grpSpPr>
          <a:xfrm>
            <a:off x="121023" y="959082"/>
            <a:ext cx="11196000" cy="72000"/>
            <a:chOff x="121023" y="959082"/>
            <a:chExt cx="11196000" cy="72000"/>
          </a:xfrm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333073E3-B319-E756-30A5-EE9C4A3FEB0B}"/>
                </a:ext>
              </a:extLst>
            </p:cNvPr>
            <p:cNvCxnSpPr/>
            <p:nvPr/>
          </p:nvCxnSpPr>
          <p:spPr>
            <a:xfrm>
              <a:off x="121023" y="995082"/>
              <a:ext cx="111960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3E4416A-FC06-E345-4A25-C68BB806E6BC}"/>
                </a:ext>
              </a:extLst>
            </p:cNvPr>
            <p:cNvSpPr/>
            <p:nvPr/>
          </p:nvSpPr>
          <p:spPr>
            <a:xfrm>
              <a:off x="881623" y="959082"/>
              <a:ext cx="8676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EF744E51-EC6F-67CF-91AB-E8F53DD2CC24}"/>
              </a:ext>
            </a:extLst>
          </p:cNvPr>
          <p:cNvGrpSpPr/>
          <p:nvPr/>
        </p:nvGrpSpPr>
        <p:grpSpPr>
          <a:xfrm>
            <a:off x="586394" y="1242000"/>
            <a:ext cx="4741258" cy="5052011"/>
            <a:chOff x="550109" y="1250236"/>
            <a:chExt cx="4741258" cy="4826934"/>
          </a:xfrm>
        </p:grpSpPr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839BA433-E592-6E58-0CF7-5182411FB15C}"/>
                </a:ext>
              </a:extLst>
            </p:cNvPr>
            <p:cNvSpPr/>
            <p:nvPr/>
          </p:nvSpPr>
          <p:spPr>
            <a:xfrm>
              <a:off x="550109" y="1611643"/>
              <a:ext cx="4741258" cy="2638949"/>
            </a:xfrm>
            <a:custGeom>
              <a:avLst/>
              <a:gdLst>
                <a:gd name="connsiteX0" fmla="*/ 0 w 4741258"/>
                <a:gd name="connsiteY0" fmla="*/ 0 h 2633400"/>
                <a:gd name="connsiteX1" fmla="*/ 4741258 w 4741258"/>
                <a:gd name="connsiteY1" fmla="*/ 0 h 2633400"/>
                <a:gd name="connsiteX2" fmla="*/ 4741258 w 4741258"/>
                <a:gd name="connsiteY2" fmla="*/ 2633400 h 2633400"/>
                <a:gd name="connsiteX3" fmla="*/ 0 w 4741258"/>
                <a:gd name="connsiteY3" fmla="*/ 2633400 h 2633400"/>
                <a:gd name="connsiteX4" fmla="*/ 0 w 4741258"/>
                <a:gd name="connsiteY4" fmla="*/ 0 h 26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1258" h="2633400">
                  <a:moveTo>
                    <a:pt x="0" y="0"/>
                  </a:moveTo>
                  <a:lnTo>
                    <a:pt x="4741258" y="0"/>
                  </a:lnTo>
                  <a:lnTo>
                    <a:pt x="4741258" y="2633400"/>
                  </a:lnTo>
                  <a:lnTo>
                    <a:pt x="0" y="2633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7974" tIns="395732" rIns="367974" bIns="142240" numCol="1" spcCol="1270" anchor="t" anchorCtr="0">
              <a:noAutofit/>
            </a:bodyPr>
            <a:lstStyle/>
            <a:p>
              <a:pPr marL="0" lvl="1" indent="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altLang="en-US" sz="2000" b="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Pandas </a:t>
              </a:r>
              <a:r>
                <a:rPr lang="en-US" altLang="en-US" sz="2000" b="0" kern="12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DataFrame</a:t>
              </a:r>
              <a:r>
                <a:rPr lang="en-US" altLang="en-US" sz="2000" b="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000" b="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的一個方法，用於對缺失值進行填充，其中針對每個缺失值，根據其前後的值進行線性插值。</a:t>
              </a:r>
            </a:p>
            <a:p>
              <a:pPr marL="171450" lvl="1" indent="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altLang="en-US" sz="2000" b="0" kern="12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</a:t>
              </a:r>
              <a:r>
                <a:rPr lang="en-US" altLang="en-US" sz="2000" b="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en-US" sz="2000" b="1" kern="120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nearest</a:t>
              </a:r>
              <a:r>
                <a:rPr lang="en-US" altLang="en-US" sz="2000" b="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最近鄰插值</a:t>
              </a:r>
              <a:r>
                <a:rPr lang="en-US" altLang="en-US" sz="2000" b="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000" b="0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4F9C25F0-9197-5072-B532-C1E780AE1BAD}"/>
                </a:ext>
              </a:extLst>
            </p:cNvPr>
            <p:cNvSpPr/>
            <p:nvPr/>
          </p:nvSpPr>
          <p:spPr>
            <a:xfrm>
              <a:off x="813600" y="1250236"/>
              <a:ext cx="3649341" cy="560880"/>
            </a:xfrm>
            <a:custGeom>
              <a:avLst/>
              <a:gdLst>
                <a:gd name="connsiteX0" fmla="*/ 0 w 3649341"/>
                <a:gd name="connsiteY0" fmla="*/ 93482 h 560880"/>
                <a:gd name="connsiteX1" fmla="*/ 93482 w 3649341"/>
                <a:gd name="connsiteY1" fmla="*/ 0 h 560880"/>
                <a:gd name="connsiteX2" fmla="*/ 3555859 w 3649341"/>
                <a:gd name="connsiteY2" fmla="*/ 0 h 560880"/>
                <a:gd name="connsiteX3" fmla="*/ 3649341 w 3649341"/>
                <a:gd name="connsiteY3" fmla="*/ 93482 h 560880"/>
                <a:gd name="connsiteX4" fmla="*/ 3649341 w 3649341"/>
                <a:gd name="connsiteY4" fmla="*/ 467398 h 560880"/>
                <a:gd name="connsiteX5" fmla="*/ 3555859 w 3649341"/>
                <a:gd name="connsiteY5" fmla="*/ 560880 h 560880"/>
                <a:gd name="connsiteX6" fmla="*/ 93482 w 3649341"/>
                <a:gd name="connsiteY6" fmla="*/ 560880 h 560880"/>
                <a:gd name="connsiteX7" fmla="*/ 0 w 3649341"/>
                <a:gd name="connsiteY7" fmla="*/ 467398 h 560880"/>
                <a:gd name="connsiteX8" fmla="*/ 0 w 3649341"/>
                <a:gd name="connsiteY8" fmla="*/ 93482 h 56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49341" h="560880">
                  <a:moveTo>
                    <a:pt x="0" y="93482"/>
                  </a:moveTo>
                  <a:cubicBezTo>
                    <a:pt x="0" y="41853"/>
                    <a:pt x="41853" y="0"/>
                    <a:pt x="93482" y="0"/>
                  </a:cubicBezTo>
                  <a:lnTo>
                    <a:pt x="3555859" y="0"/>
                  </a:lnTo>
                  <a:cubicBezTo>
                    <a:pt x="3607488" y="0"/>
                    <a:pt x="3649341" y="41853"/>
                    <a:pt x="3649341" y="93482"/>
                  </a:cubicBezTo>
                  <a:lnTo>
                    <a:pt x="3649341" y="467398"/>
                  </a:lnTo>
                  <a:cubicBezTo>
                    <a:pt x="3649341" y="519027"/>
                    <a:pt x="3607488" y="560880"/>
                    <a:pt x="3555859" y="560880"/>
                  </a:cubicBezTo>
                  <a:lnTo>
                    <a:pt x="93482" y="560880"/>
                  </a:lnTo>
                  <a:cubicBezTo>
                    <a:pt x="41853" y="560880"/>
                    <a:pt x="0" y="519027"/>
                    <a:pt x="0" y="467398"/>
                  </a:cubicBezTo>
                  <a:lnTo>
                    <a:pt x="0" y="9348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826" tIns="27380" rIns="152826" bIns="273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400" b="1" kern="12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插值法</a:t>
              </a:r>
              <a:r>
                <a:rPr lang="en-US" altLang="en-US" sz="2400" b="1" kern="12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(interpolate)</a:t>
              </a:r>
              <a:endParaRPr lang="zh-TW" altLang="en-US" sz="2400" b="1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7844ABD1-37D2-3A45-FCC0-C01AE6A744BE}"/>
                </a:ext>
              </a:extLst>
            </p:cNvPr>
            <p:cNvSpPr/>
            <p:nvPr/>
          </p:nvSpPr>
          <p:spPr>
            <a:xfrm>
              <a:off x="550109" y="4730545"/>
              <a:ext cx="4741258" cy="1346625"/>
            </a:xfrm>
            <a:custGeom>
              <a:avLst/>
              <a:gdLst>
                <a:gd name="connsiteX0" fmla="*/ 0 w 4741258"/>
                <a:gd name="connsiteY0" fmla="*/ 0 h 1346625"/>
                <a:gd name="connsiteX1" fmla="*/ 4741258 w 4741258"/>
                <a:gd name="connsiteY1" fmla="*/ 0 h 1346625"/>
                <a:gd name="connsiteX2" fmla="*/ 4741258 w 4741258"/>
                <a:gd name="connsiteY2" fmla="*/ 1346625 h 1346625"/>
                <a:gd name="connsiteX3" fmla="*/ 0 w 4741258"/>
                <a:gd name="connsiteY3" fmla="*/ 1346625 h 1346625"/>
                <a:gd name="connsiteX4" fmla="*/ 0 w 4741258"/>
                <a:gd name="connsiteY4" fmla="*/ 0 h 13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1258" h="1346625">
                  <a:moveTo>
                    <a:pt x="0" y="0"/>
                  </a:moveTo>
                  <a:lnTo>
                    <a:pt x="4741258" y="0"/>
                  </a:lnTo>
                  <a:lnTo>
                    <a:pt x="4741258" y="1346625"/>
                  </a:lnTo>
                  <a:lnTo>
                    <a:pt x="0" y="13466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7974" tIns="395732" rIns="367974" bIns="142240" numCol="1" spcCol="1270" anchor="t" anchorCtr="0">
              <a:noAutofit/>
            </a:bodyPr>
            <a:lstStyle/>
            <a:p>
              <a:pPr marL="0" lvl="1" indent="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altLang="en-US" sz="2000" b="0" kern="12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</a:t>
              </a:r>
              <a:r>
                <a:rPr lang="en-US" altLang="zh-TW" sz="2000" b="0" kern="1200" dirty="0">
                  <a:solidFill>
                    <a:srgbClr val="3A3838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lang="en-US" altLang="zh-TW" sz="2000" b="0" kern="1200" dirty="0" err="1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ffill</a:t>
              </a:r>
              <a:r>
                <a:rPr lang="en-US" altLang="zh-TW" sz="2000" b="0" kern="1200" dirty="0">
                  <a:solidFill>
                    <a:srgbClr val="3A3838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lang="zh-TW" altLang="en-US" sz="2000" b="0" kern="1200" dirty="0">
                  <a:solidFill>
                    <a:srgbClr val="3A3838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用同一列中的</a:t>
              </a:r>
              <a:r>
                <a:rPr lang="en-US" altLang="zh-TW" sz="2000" b="0" kern="1200" dirty="0" err="1">
                  <a:solidFill>
                    <a:srgbClr val="3A3838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NaN</a:t>
              </a:r>
              <a:r>
                <a:rPr lang="zh-TW" altLang="en-US" sz="2000" b="0" kern="1200" dirty="0">
                  <a:solidFill>
                    <a:srgbClr val="3A3838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值之前的值填充</a:t>
              </a:r>
              <a:r>
                <a:rPr lang="en-US" altLang="zh-TW" sz="2000" b="1" kern="1200" dirty="0" err="1">
                  <a:solidFill>
                    <a:srgbClr val="3A3838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DataFrame</a:t>
              </a:r>
              <a:r>
                <a:rPr lang="zh-TW" altLang="en-US" sz="2000" b="0" kern="1200" dirty="0">
                  <a:solidFill>
                    <a:srgbClr val="3A3838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中所有的</a:t>
              </a:r>
              <a:r>
                <a:rPr lang="en-US" altLang="zh-TW" sz="2000" b="0" kern="1200" dirty="0" err="1">
                  <a:solidFill>
                    <a:srgbClr val="3A3838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NaN</a:t>
              </a:r>
              <a:r>
                <a:rPr lang="zh-TW" altLang="en-US" sz="2000" b="0" kern="1200" dirty="0">
                  <a:solidFill>
                    <a:srgbClr val="3A3838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值</a:t>
              </a:r>
              <a:r>
                <a:rPr lang="en-US" altLang="zh-TW" sz="2000" b="0" kern="1200" dirty="0">
                  <a:solidFill>
                    <a:srgbClr val="3A3838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endParaRPr lang="en-US" sz="2000" b="0" kern="1200" dirty="0">
                <a:solidFill>
                  <a:srgbClr val="3A3838">
                    <a:hueOff val="0"/>
                    <a:satOff val="0"/>
                    <a:lumOff val="0"/>
                    <a:alphaOff val="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A9473B85-1F83-ED7D-59B4-7C6225CDEB09}"/>
                </a:ext>
              </a:extLst>
            </p:cNvPr>
            <p:cNvSpPr/>
            <p:nvPr/>
          </p:nvSpPr>
          <p:spPr>
            <a:xfrm>
              <a:off x="813600" y="4443473"/>
              <a:ext cx="3649341" cy="560880"/>
            </a:xfrm>
            <a:custGeom>
              <a:avLst/>
              <a:gdLst>
                <a:gd name="connsiteX0" fmla="*/ 0 w 3649341"/>
                <a:gd name="connsiteY0" fmla="*/ 93482 h 560880"/>
                <a:gd name="connsiteX1" fmla="*/ 93482 w 3649341"/>
                <a:gd name="connsiteY1" fmla="*/ 0 h 560880"/>
                <a:gd name="connsiteX2" fmla="*/ 3555859 w 3649341"/>
                <a:gd name="connsiteY2" fmla="*/ 0 h 560880"/>
                <a:gd name="connsiteX3" fmla="*/ 3649341 w 3649341"/>
                <a:gd name="connsiteY3" fmla="*/ 93482 h 560880"/>
                <a:gd name="connsiteX4" fmla="*/ 3649341 w 3649341"/>
                <a:gd name="connsiteY4" fmla="*/ 467398 h 560880"/>
                <a:gd name="connsiteX5" fmla="*/ 3555859 w 3649341"/>
                <a:gd name="connsiteY5" fmla="*/ 560880 h 560880"/>
                <a:gd name="connsiteX6" fmla="*/ 93482 w 3649341"/>
                <a:gd name="connsiteY6" fmla="*/ 560880 h 560880"/>
                <a:gd name="connsiteX7" fmla="*/ 0 w 3649341"/>
                <a:gd name="connsiteY7" fmla="*/ 467398 h 560880"/>
                <a:gd name="connsiteX8" fmla="*/ 0 w 3649341"/>
                <a:gd name="connsiteY8" fmla="*/ 93482 h 56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49341" h="560880">
                  <a:moveTo>
                    <a:pt x="0" y="93482"/>
                  </a:moveTo>
                  <a:cubicBezTo>
                    <a:pt x="0" y="41853"/>
                    <a:pt x="41853" y="0"/>
                    <a:pt x="93482" y="0"/>
                  </a:cubicBezTo>
                  <a:lnTo>
                    <a:pt x="3555859" y="0"/>
                  </a:lnTo>
                  <a:cubicBezTo>
                    <a:pt x="3607488" y="0"/>
                    <a:pt x="3649341" y="41853"/>
                    <a:pt x="3649341" y="93482"/>
                  </a:cubicBezTo>
                  <a:lnTo>
                    <a:pt x="3649341" y="467398"/>
                  </a:lnTo>
                  <a:cubicBezTo>
                    <a:pt x="3649341" y="519027"/>
                    <a:pt x="3607488" y="560880"/>
                    <a:pt x="3555859" y="560880"/>
                  </a:cubicBezTo>
                  <a:lnTo>
                    <a:pt x="93482" y="560880"/>
                  </a:lnTo>
                  <a:cubicBezTo>
                    <a:pt x="41853" y="560880"/>
                    <a:pt x="0" y="519027"/>
                    <a:pt x="0" y="467398"/>
                  </a:cubicBezTo>
                  <a:lnTo>
                    <a:pt x="0" y="9348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826" tIns="27380" rIns="152826" bIns="273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400" b="1" kern="12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補空值</a:t>
              </a:r>
              <a:r>
                <a:rPr lang="en-US" altLang="zh-TW" sz="2400" b="1" kern="12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2400" b="1" kern="1200" dirty="0" err="1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fillna</a:t>
              </a:r>
              <a:r>
                <a:rPr lang="en-US" altLang="zh-TW" sz="2400" b="1" kern="12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sz="2400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B9762A53-EBF7-9A78-4AD7-4F7679C6AA85}"/>
              </a:ext>
            </a:extLst>
          </p:cNvPr>
          <p:cNvSpPr/>
          <p:nvPr/>
        </p:nvSpPr>
        <p:spPr>
          <a:xfrm>
            <a:off x="7844248" y="5622203"/>
            <a:ext cx="439200" cy="439200"/>
          </a:xfrm>
          <a:prstGeom prst="rightArrow">
            <a:avLst/>
          </a:prstGeom>
          <a:solidFill>
            <a:srgbClr val="800019"/>
          </a:solidFill>
          <a:ln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575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C7B92F8-60B6-F088-7173-F772DA33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資料整併</a:t>
            </a:r>
          </a:p>
        </p:txBody>
      </p:sp>
      <p:sp>
        <p:nvSpPr>
          <p:cNvPr id="14" name="投影片編號版面配置區 29">
            <a:extLst>
              <a:ext uri="{FF2B5EF4-FFF2-40B4-BE49-F238E27FC236}">
                <a16:creationId xmlns:a16="http://schemas.microsoft.com/office/drawing/2014/main" id="{2019730D-9C30-A65A-1DDF-FF00CF67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CF13E59-F5B9-F09F-6C07-D83E56A550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488" y="2744197"/>
            <a:ext cx="11783023" cy="3477545"/>
          </a:xfrm>
          <a:prstGeom prst="rect">
            <a:avLst/>
          </a:prstGeom>
          <a:ln w="38100">
            <a:solidFill>
              <a:srgbClr val="8000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49D0122F-577E-07FB-4F38-D70C20392F02}"/>
              </a:ext>
            </a:extLst>
          </p:cNvPr>
          <p:cNvSpPr/>
          <p:nvPr/>
        </p:nvSpPr>
        <p:spPr>
          <a:xfrm>
            <a:off x="896400" y="1245600"/>
            <a:ext cx="10080000" cy="1224000"/>
          </a:xfrm>
          <a:custGeom>
            <a:avLst/>
            <a:gdLst>
              <a:gd name="connsiteX0" fmla="*/ 0 w 8449511"/>
              <a:gd name="connsiteY0" fmla="*/ 131043 h 786240"/>
              <a:gd name="connsiteX1" fmla="*/ 131043 w 8449511"/>
              <a:gd name="connsiteY1" fmla="*/ 0 h 786240"/>
              <a:gd name="connsiteX2" fmla="*/ 8318468 w 8449511"/>
              <a:gd name="connsiteY2" fmla="*/ 0 h 786240"/>
              <a:gd name="connsiteX3" fmla="*/ 8449511 w 8449511"/>
              <a:gd name="connsiteY3" fmla="*/ 131043 h 786240"/>
              <a:gd name="connsiteX4" fmla="*/ 8449511 w 8449511"/>
              <a:gd name="connsiteY4" fmla="*/ 655197 h 786240"/>
              <a:gd name="connsiteX5" fmla="*/ 8318468 w 8449511"/>
              <a:gd name="connsiteY5" fmla="*/ 786240 h 786240"/>
              <a:gd name="connsiteX6" fmla="*/ 131043 w 8449511"/>
              <a:gd name="connsiteY6" fmla="*/ 786240 h 786240"/>
              <a:gd name="connsiteX7" fmla="*/ 0 w 8449511"/>
              <a:gd name="connsiteY7" fmla="*/ 655197 h 786240"/>
              <a:gd name="connsiteX8" fmla="*/ 0 w 8449511"/>
              <a:gd name="connsiteY8" fmla="*/ 131043 h 78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49511" h="786240">
                <a:moveTo>
                  <a:pt x="0" y="131043"/>
                </a:moveTo>
                <a:cubicBezTo>
                  <a:pt x="0" y="58670"/>
                  <a:pt x="58670" y="0"/>
                  <a:pt x="131043" y="0"/>
                </a:cubicBezTo>
                <a:lnTo>
                  <a:pt x="8318468" y="0"/>
                </a:lnTo>
                <a:cubicBezTo>
                  <a:pt x="8390841" y="0"/>
                  <a:pt x="8449511" y="58670"/>
                  <a:pt x="8449511" y="131043"/>
                </a:cubicBezTo>
                <a:lnTo>
                  <a:pt x="8449511" y="655197"/>
                </a:lnTo>
                <a:cubicBezTo>
                  <a:pt x="8449511" y="727570"/>
                  <a:pt x="8390841" y="786240"/>
                  <a:pt x="8318468" y="786240"/>
                </a:cubicBezTo>
                <a:lnTo>
                  <a:pt x="131043" y="786240"/>
                </a:lnTo>
                <a:cubicBezTo>
                  <a:pt x="58670" y="786240"/>
                  <a:pt x="0" y="727570"/>
                  <a:pt x="0" y="655197"/>
                </a:cubicBezTo>
                <a:lnTo>
                  <a:pt x="0" y="131043"/>
                </a:lnTo>
                <a:close/>
              </a:path>
            </a:pathLst>
          </a:custGeom>
          <a:gradFill>
            <a:gsLst>
              <a:gs pos="0">
                <a:schemeClr val="accent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821" tIns="129821" rIns="129821" bIns="129821" numCol="1" spcCol="1270" anchor="ctr" anchorCtr="0">
            <a:noAutofit/>
          </a:bodyPr>
          <a:lstStyle/>
          <a:p>
            <a:pPr marL="0" lvl="0" indent="0" algn="l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</a:rPr>
              <a:t>將清整且補值好的航班資料和天氣資料合併為一張總表，再進入接下來的資料分析和機器學習。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5624A75-491B-4584-F803-5606FE44EED0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36851C00-D7A8-70E9-8B4E-52E7F956E58E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DC1426-F52F-9949-5355-D320DFDC23DC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7C16DC1B-66BC-2475-9690-38A4E0854D4B}"/>
              </a:ext>
            </a:extLst>
          </p:cNvPr>
          <p:cNvSpPr/>
          <p:nvPr/>
        </p:nvSpPr>
        <p:spPr>
          <a:xfrm>
            <a:off x="204488" y="5862918"/>
            <a:ext cx="1267125" cy="35882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5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55BFAF6D-E55F-40AA-1A0C-A1DECCA48E32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375B1F6F-4BCF-6856-4DD6-76F3C23D2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5" name="標題 3">
              <a:extLst>
                <a:ext uri="{FF2B5EF4-FFF2-40B4-BE49-F238E27FC236}">
                  <a16:creationId xmlns:a16="http://schemas.microsoft.com/office/drawing/2014/main" id="{AD6EE765-8CF8-B610-7ECD-A84FDAC8EC17}"/>
                </a:ext>
              </a:extLst>
            </p:cNvPr>
            <p:cNvSpPr txBox="1">
              <a:spLocks/>
            </p:cNvSpPr>
            <p:nvPr/>
          </p:nvSpPr>
          <p:spPr>
            <a:xfrm>
              <a:off x="1956000" y="2551839"/>
              <a:ext cx="8280000" cy="17543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2000"/>
              </a:schemeClr>
            </a:solidFill>
            <a:ln w="279400" cap="sq" cmpd="thinThick">
              <a:solidFill>
                <a:schemeClr val="accent3">
                  <a:lumMod val="40000"/>
                  <a:lumOff val="60000"/>
                  <a:alpha val="32000"/>
                </a:schemeClr>
              </a:solidFill>
              <a:miter lim="800000"/>
            </a:ln>
            <a:effectLst>
              <a:outerShdw blurRad="50800" dist="50800" dir="5400000" algn="ctr" rotWithShape="0">
                <a:schemeClr val="accent3">
                  <a:lumMod val="60000"/>
                  <a:lumOff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pPr algn="ctr" latinLnBrk="0"/>
              <a:r>
                <a:rPr lang="zh-TW" altLang="en-US" sz="6000" b="1" dirty="0">
                  <a:solidFill>
                    <a:srgbClr val="8000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資料分析</a:t>
              </a:r>
            </a:p>
          </p:txBody>
        </p: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BF7FD463-D961-0C5E-49DE-5C4D431D1F8B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講者：高浤勝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A6E2C8-B3C2-6838-5B09-60301069D3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800" y="180000"/>
            <a:ext cx="956886" cy="9576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23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E2DFB93A-E77E-D771-2E56-1A46546E336A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EC2EFB3-28DF-1F33-5C9A-F1F509E62001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9575FF-2B5C-CAD7-837F-296EB483F617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3F591603-61B8-FDF9-86BA-5FE31EF8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價值洞察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D20CE9-C20F-8CD3-DDBB-5DA9CBF6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A6C3188-29E7-4944-A324-00E09C524C1C}"/>
              </a:ext>
            </a:extLst>
          </p:cNvPr>
          <p:cNvGrpSpPr/>
          <p:nvPr/>
        </p:nvGrpSpPr>
        <p:grpSpPr>
          <a:xfrm>
            <a:off x="881624" y="2533231"/>
            <a:ext cx="5789025" cy="2463623"/>
            <a:chOff x="511762" y="2132076"/>
            <a:chExt cx="5789025" cy="2463623"/>
          </a:xfrm>
        </p:grpSpPr>
        <p:sp>
          <p:nvSpPr>
            <p:cNvPr id="8" name="副標題 2">
              <a:extLst>
                <a:ext uri="{FF2B5EF4-FFF2-40B4-BE49-F238E27FC236}">
                  <a16:creationId xmlns:a16="http://schemas.microsoft.com/office/drawing/2014/main" id="{A22C40DC-B421-4318-096C-D15C7C48B4F0}"/>
                </a:ext>
              </a:extLst>
            </p:cNvPr>
            <p:cNvSpPr txBox="1">
              <a:spLocks/>
            </p:cNvSpPr>
            <p:nvPr/>
          </p:nvSpPr>
          <p:spPr>
            <a:xfrm>
              <a:off x="571188" y="2922196"/>
              <a:ext cx="5691499" cy="88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</a:rPr>
                <a:t>將欄位整理分類後，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pPr algn="l"/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</a:rPr>
                <a:t>以</a:t>
              </a:r>
              <a:r>
                <a:rPr lang="en-US" altLang="zh-TW" b="1" dirty="0">
                  <a:solidFill>
                    <a:schemeClr val="accent3">
                      <a:lumMod val="50000"/>
                    </a:schemeClr>
                  </a:solidFill>
                </a:rPr>
                <a:t>4</a:t>
              </a:r>
              <a:r>
                <a:rPr lang="zh-TW" altLang="en-US" b="1" dirty="0">
                  <a:solidFill>
                    <a:schemeClr val="accent3">
                      <a:lumMod val="50000"/>
                    </a:schemeClr>
                  </a:solidFill>
                </a:rPr>
                <a:t>個角度切入探討造成航班延誤的因素。</a:t>
              </a:r>
              <a:endParaRPr lang="en-US" altLang="zh-TW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179370D-6C33-04A7-85DD-FCB6061A40CE}"/>
                </a:ext>
              </a:extLst>
            </p:cNvPr>
            <p:cNvSpPr/>
            <p:nvPr/>
          </p:nvSpPr>
          <p:spPr>
            <a:xfrm rot="5400000">
              <a:off x="2174463" y="469375"/>
              <a:ext cx="2463623" cy="5789025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7788C5-02EA-697A-FB72-D45AC08A975D}"/>
              </a:ext>
            </a:extLst>
          </p:cNvPr>
          <p:cNvSpPr txBox="1"/>
          <p:nvPr/>
        </p:nvSpPr>
        <p:spPr>
          <a:xfrm>
            <a:off x="8584591" y="4203422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航空公司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078933-EC51-5F1F-27C5-6EC636DEAC9C}"/>
              </a:ext>
            </a:extLst>
          </p:cNvPr>
          <p:cNvSpPr txBox="1"/>
          <p:nvPr/>
        </p:nvSpPr>
        <p:spPr>
          <a:xfrm>
            <a:off x="8584591" y="1551667"/>
            <a:ext cx="1837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州別</a:t>
            </a:r>
            <a:r>
              <a:rPr lang="en-US" altLang="zh-TW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</a:t>
            </a:r>
            <a:r>
              <a:rPr lang="zh-TW" altLang="en-US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機場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F3E934-B222-C76B-8B16-AEF897D6670D}"/>
              </a:ext>
            </a:extLst>
          </p:cNvPr>
          <p:cNvSpPr txBox="1"/>
          <p:nvPr/>
        </p:nvSpPr>
        <p:spPr>
          <a:xfrm>
            <a:off x="8584591" y="5546100"/>
            <a:ext cx="909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D96988-18C9-0A82-5C91-E6198C422AF6}"/>
              </a:ext>
            </a:extLst>
          </p:cNvPr>
          <p:cNvSpPr txBox="1"/>
          <p:nvPr/>
        </p:nvSpPr>
        <p:spPr>
          <a:xfrm>
            <a:off x="8584591" y="2840894"/>
            <a:ext cx="10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b="1" dirty="0">
                <a:solidFill>
                  <a:schemeClr val="accent3">
                    <a:lumMod val="50000"/>
                  </a:schemeClr>
                </a:solidFill>
              </a:rPr>
              <a:t>天氣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C97D119-3F31-883E-C460-8BFC3CC7AE21}"/>
              </a:ext>
            </a:extLst>
          </p:cNvPr>
          <p:cNvSpPr/>
          <p:nvPr/>
        </p:nvSpPr>
        <p:spPr>
          <a:xfrm>
            <a:off x="7328370" y="1208154"/>
            <a:ext cx="3132000" cy="1063643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6CB1B94-2867-9E70-4814-D8D46C4545C1}"/>
              </a:ext>
            </a:extLst>
          </p:cNvPr>
          <p:cNvSpPr/>
          <p:nvPr/>
        </p:nvSpPr>
        <p:spPr>
          <a:xfrm>
            <a:off x="7328370" y="2550832"/>
            <a:ext cx="3132000" cy="1063643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0BA0ADE-F135-D385-4603-5224A9358E51}"/>
              </a:ext>
            </a:extLst>
          </p:cNvPr>
          <p:cNvSpPr/>
          <p:nvPr/>
        </p:nvSpPr>
        <p:spPr>
          <a:xfrm>
            <a:off x="7328370" y="3933211"/>
            <a:ext cx="3132000" cy="1063643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DEBE18B-F697-D06F-C601-68A0CAC1587C}"/>
              </a:ext>
            </a:extLst>
          </p:cNvPr>
          <p:cNvSpPr/>
          <p:nvPr/>
        </p:nvSpPr>
        <p:spPr>
          <a:xfrm>
            <a:off x="7328370" y="5275889"/>
            <a:ext cx="3132000" cy="1063643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形 17" descr="雪 以實心填滿">
            <a:extLst>
              <a:ext uri="{FF2B5EF4-FFF2-40B4-BE49-F238E27FC236}">
                <a16:creationId xmlns:a16="http://schemas.microsoft.com/office/drawing/2014/main" id="{0DDB899E-3E84-0643-3F0B-D155707394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8895" y="2692305"/>
            <a:ext cx="914400" cy="914400"/>
          </a:xfrm>
          <a:prstGeom prst="rect">
            <a:avLst/>
          </a:prstGeom>
        </p:spPr>
      </p:pic>
      <p:pic>
        <p:nvPicPr>
          <p:cNvPr id="19" name="圖形 18" descr="飛行員男性 以實心填滿">
            <a:extLst>
              <a:ext uri="{FF2B5EF4-FFF2-40B4-BE49-F238E27FC236}">
                <a16:creationId xmlns:a16="http://schemas.microsoft.com/office/drawing/2014/main" id="{355CF0F1-A3DF-1373-4AD0-E369D2F8EF5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8895" y="3987982"/>
            <a:ext cx="914400" cy="914400"/>
          </a:xfrm>
          <a:prstGeom prst="rect">
            <a:avLst/>
          </a:prstGeom>
        </p:spPr>
      </p:pic>
      <p:pic>
        <p:nvPicPr>
          <p:cNvPr id="20" name="圖形 19" descr="日曆 以實心填滿">
            <a:extLst>
              <a:ext uri="{FF2B5EF4-FFF2-40B4-BE49-F238E27FC236}">
                <a16:creationId xmlns:a16="http://schemas.microsoft.com/office/drawing/2014/main" id="{15FC8710-30C6-7261-2CD0-2152FEBAC8F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8895" y="5350510"/>
            <a:ext cx="914400" cy="914400"/>
          </a:xfrm>
          <a:prstGeom prst="rect">
            <a:avLst/>
          </a:prstGeom>
        </p:spPr>
      </p:pic>
      <p:pic>
        <p:nvPicPr>
          <p:cNvPr id="21" name="圖形 20" descr="起飛 以實心填滿">
            <a:extLst>
              <a:ext uri="{FF2B5EF4-FFF2-40B4-BE49-F238E27FC236}">
                <a16:creationId xmlns:a16="http://schemas.microsoft.com/office/drawing/2014/main" id="{AE3B5005-F42F-A765-5228-21080CF61D8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8895" y="13809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5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55BFAF6D-E55F-40AA-1A0C-A1DECCA48E32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375B1F6F-4BCF-6856-4DD6-76F3C23D2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5" name="標題 3">
              <a:extLst>
                <a:ext uri="{FF2B5EF4-FFF2-40B4-BE49-F238E27FC236}">
                  <a16:creationId xmlns:a16="http://schemas.microsoft.com/office/drawing/2014/main" id="{AD6EE765-8CF8-B610-7ECD-A84FDAC8EC17}"/>
                </a:ext>
              </a:extLst>
            </p:cNvPr>
            <p:cNvSpPr txBox="1">
              <a:spLocks/>
            </p:cNvSpPr>
            <p:nvPr/>
          </p:nvSpPr>
          <p:spPr>
            <a:xfrm>
              <a:off x="1956000" y="2551839"/>
              <a:ext cx="8280000" cy="17543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2000"/>
              </a:schemeClr>
            </a:solidFill>
            <a:ln w="279400" cap="sq" cmpd="thinThick">
              <a:solidFill>
                <a:schemeClr val="accent3">
                  <a:lumMod val="40000"/>
                  <a:lumOff val="60000"/>
                  <a:alpha val="32000"/>
                </a:schemeClr>
              </a:solidFill>
              <a:miter lim="800000"/>
            </a:ln>
            <a:effectLst>
              <a:outerShdw blurRad="50800" dist="50800" dir="5400000" algn="ctr" rotWithShape="0">
                <a:schemeClr val="accent3">
                  <a:lumMod val="60000"/>
                  <a:lumOff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pPr algn="ctr" latinLnBrk="0"/>
              <a:r>
                <a:rPr lang="zh-TW" altLang="en-US" sz="6000" b="1" dirty="0">
                  <a:solidFill>
                    <a:srgbClr val="8000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專案介紹</a:t>
              </a:r>
            </a:p>
          </p:txBody>
        </p: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9576E128-2D28-E0F8-8C88-7336BD1544B6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講者：林孟希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54A5A8-E67F-3F50-338B-F3FC14D121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195" y="181320"/>
            <a:ext cx="95804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62254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2EF82B-62B5-19E0-67DD-F4D53522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延誤因素 </a:t>
            </a:r>
            <a:r>
              <a:rPr lang="en-US" altLang="zh-TW" dirty="0"/>
              <a:t>- </a:t>
            </a:r>
            <a:r>
              <a:rPr lang="zh-TW" altLang="en-US" dirty="0"/>
              <a:t>州別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AE6121-A441-B906-FE08-310220ED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525A77C-BB0E-D2B2-29BD-FBB40ED63676}"/>
              </a:ext>
            </a:extLst>
          </p:cNvPr>
          <p:cNvGrpSpPr/>
          <p:nvPr/>
        </p:nvGrpSpPr>
        <p:grpSpPr>
          <a:xfrm>
            <a:off x="838528" y="1386118"/>
            <a:ext cx="4548680" cy="1298499"/>
            <a:chOff x="819478" y="1446223"/>
            <a:chExt cx="4548680" cy="1298499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5517D9C-A2AE-0729-F72E-F7C7658714DA}"/>
                </a:ext>
              </a:extLst>
            </p:cNvPr>
            <p:cNvSpPr/>
            <p:nvPr/>
          </p:nvSpPr>
          <p:spPr>
            <a:xfrm>
              <a:off x="819478" y="1484722"/>
              <a:ext cx="4548680" cy="126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手繪多邊形: 圖案 3">
              <a:extLst>
                <a:ext uri="{FF2B5EF4-FFF2-40B4-BE49-F238E27FC236}">
                  <a16:creationId xmlns:a16="http://schemas.microsoft.com/office/drawing/2014/main" id="{2D279020-5C01-1805-55C1-F867F1A6C88E}"/>
                </a:ext>
              </a:extLst>
            </p:cNvPr>
            <p:cNvSpPr/>
            <p:nvPr/>
          </p:nvSpPr>
          <p:spPr>
            <a:xfrm>
              <a:off x="870012" y="1446223"/>
              <a:ext cx="4392000" cy="1260000"/>
            </a:xfrm>
            <a:custGeom>
              <a:avLst/>
              <a:gdLst>
                <a:gd name="connsiteX0" fmla="*/ 0 w 8449511"/>
                <a:gd name="connsiteY0" fmla="*/ 131043 h 786240"/>
                <a:gd name="connsiteX1" fmla="*/ 131043 w 8449511"/>
                <a:gd name="connsiteY1" fmla="*/ 0 h 786240"/>
                <a:gd name="connsiteX2" fmla="*/ 8318468 w 8449511"/>
                <a:gd name="connsiteY2" fmla="*/ 0 h 786240"/>
                <a:gd name="connsiteX3" fmla="*/ 8449511 w 8449511"/>
                <a:gd name="connsiteY3" fmla="*/ 131043 h 786240"/>
                <a:gd name="connsiteX4" fmla="*/ 8449511 w 8449511"/>
                <a:gd name="connsiteY4" fmla="*/ 655197 h 786240"/>
                <a:gd name="connsiteX5" fmla="*/ 8318468 w 8449511"/>
                <a:gd name="connsiteY5" fmla="*/ 786240 h 786240"/>
                <a:gd name="connsiteX6" fmla="*/ 131043 w 8449511"/>
                <a:gd name="connsiteY6" fmla="*/ 786240 h 786240"/>
                <a:gd name="connsiteX7" fmla="*/ 0 w 8449511"/>
                <a:gd name="connsiteY7" fmla="*/ 655197 h 786240"/>
                <a:gd name="connsiteX8" fmla="*/ 0 w 8449511"/>
                <a:gd name="connsiteY8" fmla="*/ 131043 h 78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9511" h="786240">
                  <a:moveTo>
                    <a:pt x="0" y="131043"/>
                  </a:moveTo>
                  <a:cubicBezTo>
                    <a:pt x="0" y="58670"/>
                    <a:pt x="58670" y="0"/>
                    <a:pt x="131043" y="0"/>
                  </a:cubicBezTo>
                  <a:lnTo>
                    <a:pt x="8318468" y="0"/>
                  </a:lnTo>
                  <a:cubicBezTo>
                    <a:pt x="8390841" y="0"/>
                    <a:pt x="8449511" y="58670"/>
                    <a:pt x="8449511" y="131043"/>
                  </a:cubicBezTo>
                  <a:lnTo>
                    <a:pt x="8449511" y="655197"/>
                  </a:lnTo>
                  <a:cubicBezTo>
                    <a:pt x="8449511" y="727570"/>
                    <a:pt x="8390841" y="786240"/>
                    <a:pt x="8318468" y="786240"/>
                  </a:cubicBezTo>
                  <a:lnTo>
                    <a:pt x="131043" y="786240"/>
                  </a:lnTo>
                  <a:cubicBezTo>
                    <a:pt x="58670" y="786240"/>
                    <a:pt x="0" y="727570"/>
                    <a:pt x="0" y="655197"/>
                  </a:cubicBezTo>
                  <a:lnTo>
                    <a:pt x="0" y="131043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821" tIns="129821" rIns="129821" bIns="129821" numCol="1" spcCol="1270" anchor="ctr" anchorCtr="0">
              <a:noAutofit/>
            </a:bodyPr>
            <a:lstStyle/>
            <a:p>
              <a:pPr marL="342900" lvl="0" indent="-3429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國內航班以密集、短航程、通勤為主要需求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E8EF6F-E7E9-12B3-2ADC-49A9FE256EB8}"/>
              </a:ext>
            </a:extLst>
          </p:cNvPr>
          <p:cNvGrpSpPr/>
          <p:nvPr/>
        </p:nvGrpSpPr>
        <p:grpSpPr>
          <a:xfrm>
            <a:off x="5940000" y="1424218"/>
            <a:ext cx="5653650" cy="1260000"/>
            <a:chOff x="5938108" y="1441974"/>
            <a:chExt cx="5653650" cy="1260000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32BAC5D3-68BC-CAAF-7A48-F20647CC9C4E}"/>
                </a:ext>
              </a:extLst>
            </p:cNvPr>
            <p:cNvSpPr/>
            <p:nvPr/>
          </p:nvSpPr>
          <p:spPr>
            <a:xfrm>
              <a:off x="5938108" y="1441974"/>
              <a:ext cx="5653650" cy="126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E0EF7173-12F0-C3CE-2A65-B9C14DE904C8}"/>
                </a:ext>
              </a:extLst>
            </p:cNvPr>
            <p:cNvSpPr/>
            <p:nvPr/>
          </p:nvSpPr>
          <p:spPr>
            <a:xfrm>
              <a:off x="6048904" y="1446223"/>
              <a:ext cx="5436000" cy="1147819"/>
            </a:xfrm>
            <a:custGeom>
              <a:avLst/>
              <a:gdLst>
                <a:gd name="connsiteX0" fmla="*/ 0 w 8449511"/>
                <a:gd name="connsiteY0" fmla="*/ 131043 h 786240"/>
                <a:gd name="connsiteX1" fmla="*/ 131043 w 8449511"/>
                <a:gd name="connsiteY1" fmla="*/ 0 h 786240"/>
                <a:gd name="connsiteX2" fmla="*/ 8318468 w 8449511"/>
                <a:gd name="connsiteY2" fmla="*/ 0 h 786240"/>
                <a:gd name="connsiteX3" fmla="*/ 8449511 w 8449511"/>
                <a:gd name="connsiteY3" fmla="*/ 131043 h 786240"/>
                <a:gd name="connsiteX4" fmla="*/ 8449511 w 8449511"/>
                <a:gd name="connsiteY4" fmla="*/ 655197 h 786240"/>
                <a:gd name="connsiteX5" fmla="*/ 8318468 w 8449511"/>
                <a:gd name="connsiteY5" fmla="*/ 786240 h 786240"/>
                <a:gd name="connsiteX6" fmla="*/ 131043 w 8449511"/>
                <a:gd name="connsiteY6" fmla="*/ 786240 h 786240"/>
                <a:gd name="connsiteX7" fmla="*/ 0 w 8449511"/>
                <a:gd name="connsiteY7" fmla="*/ 655197 h 786240"/>
                <a:gd name="connsiteX8" fmla="*/ 0 w 8449511"/>
                <a:gd name="connsiteY8" fmla="*/ 131043 h 78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9511" h="786240">
                  <a:moveTo>
                    <a:pt x="0" y="131043"/>
                  </a:moveTo>
                  <a:cubicBezTo>
                    <a:pt x="0" y="58670"/>
                    <a:pt x="58670" y="0"/>
                    <a:pt x="131043" y="0"/>
                  </a:cubicBezTo>
                  <a:lnTo>
                    <a:pt x="8318468" y="0"/>
                  </a:lnTo>
                  <a:cubicBezTo>
                    <a:pt x="8390841" y="0"/>
                    <a:pt x="8449511" y="58670"/>
                    <a:pt x="8449511" y="131043"/>
                  </a:cubicBezTo>
                  <a:lnTo>
                    <a:pt x="8449511" y="655197"/>
                  </a:lnTo>
                  <a:cubicBezTo>
                    <a:pt x="8449511" y="727570"/>
                    <a:pt x="8390841" y="786240"/>
                    <a:pt x="8318468" y="786240"/>
                  </a:cubicBezTo>
                  <a:lnTo>
                    <a:pt x="131043" y="786240"/>
                  </a:lnTo>
                  <a:cubicBezTo>
                    <a:pt x="58670" y="786240"/>
                    <a:pt x="0" y="727570"/>
                    <a:pt x="0" y="655197"/>
                  </a:cubicBezTo>
                  <a:lnTo>
                    <a:pt x="0" y="131043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821" tIns="129821" rIns="129821" bIns="129821" numCol="1" spcCol="127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GA</a:t>
              </a: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的準點情形最佳</a:t>
              </a:r>
              <a:endParaRPr lang="en-US" altLang="zh-TW" sz="2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</a:t>
              </a: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總航班量不多，但擁有高誤點率</a:t>
              </a:r>
              <a:endParaRPr lang="zh-TW" altLang="en-US" sz="11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270B6685-6621-0D63-C31D-357EF5254B12}"/>
              </a:ext>
            </a:extLst>
          </p:cNvPr>
          <p:cNvSpPr/>
          <p:nvPr/>
        </p:nvSpPr>
        <p:spPr>
          <a:xfrm>
            <a:off x="5508430" y="6056882"/>
            <a:ext cx="344267" cy="20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15BF944-DDF6-48D0-D8B9-D93F741439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92" y="2813165"/>
            <a:ext cx="5652709" cy="3527402"/>
          </a:xfrm>
          <a:prstGeom prst="rect">
            <a:avLst/>
          </a:prstGeom>
        </p:spPr>
      </p:pic>
      <p:pic>
        <p:nvPicPr>
          <p:cNvPr id="18" name="圖片 17" descr="一張含有 圖表 的圖片&#10;&#10;自動產生的描述">
            <a:extLst>
              <a:ext uri="{FF2B5EF4-FFF2-40B4-BE49-F238E27FC236}">
                <a16:creationId xmlns:a16="http://schemas.microsoft.com/office/drawing/2014/main" id="{47F39FC5-4DED-95C8-5A59-1E030D3CE4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218" y="2728651"/>
            <a:ext cx="6522715" cy="3696429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E6ED2EFF-A3C9-551A-A99E-C3F9551E9018}"/>
              </a:ext>
            </a:extLst>
          </p:cNvPr>
          <p:cNvGrpSpPr/>
          <p:nvPr/>
        </p:nvGrpSpPr>
        <p:grpSpPr>
          <a:xfrm>
            <a:off x="121023" y="959082"/>
            <a:ext cx="9324000" cy="72000"/>
            <a:chOff x="121023" y="959082"/>
            <a:chExt cx="9324000" cy="72000"/>
          </a:xfrm>
        </p:grpSpPr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60DCFA6-9804-6128-1BAD-6BA7BB655F88}"/>
                </a:ext>
              </a:extLst>
            </p:cNvPr>
            <p:cNvCxnSpPr/>
            <p:nvPr/>
          </p:nvCxnSpPr>
          <p:spPr>
            <a:xfrm>
              <a:off x="121023" y="995082"/>
              <a:ext cx="93240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FB88024-708E-B63D-35F8-E4BA1A6F9DAA}"/>
                </a:ext>
              </a:extLst>
            </p:cNvPr>
            <p:cNvSpPr/>
            <p:nvPr/>
          </p:nvSpPr>
          <p:spPr>
            <a:xfrm>
              <a:off x="881623" y="959082"/>
              <a:ext cx="334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689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圖表 的圖片&#10;&#10;自動產生的描述">
            <a:extLst>
              <a:ext uri="{FF2B5EF4-FFF2-40B4-BE49-F238E27FC236}">
                <a16:creationId xmlns:a16="http://schemas.microsoft.com/office/drawing/2014/main" id="{5BEA2555-9728-8144-B3A7-15174C9E4C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47" y="3001197"/>
            <a:ext cx="5291403" cy="349514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82EF82B-62B5-19E0-67DD-F4D53522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延誤因素 </a:t>
            </a:r>
            <a:r>
              <a:rPr lang="en-US" altLang="zh-TW" dirty="0"/>
              <a:t>- </a:t>
            </a:r>
            <a:r>
              <a:rPr lang="zh-TW" altLang="en-US" dirty="0"/>
              <a:t>州別．機場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AE6121-A441-B906-FE08-310220ED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5435173-12DC-8EFF-0A10-C17C94D32A15}"/>
              </a:ext>
            </a:extLst>
          </p:cNvPr>
          <p:cNvGrpSpPr/>
          <p:nvPr/>
        </p:nvGrpSpPr>
        <p:grpSpPr>
          <a:xfrm>
            <a:off x="121023" y="959082"/>
            <a:ext cx="9324000" cy="72000"/>
            <a:chOff x="121023" y="959082"/>
            <a:chExt cx="9324000" cy="72000"/>
          </a:xfrm>
        </p:grpSpPr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67DF4441-CFA2-A1FA-EFCD-A2D18FDE5BD1}"/>
                </a:ext>
              </a:extLst>
            </p:cNvPr>
            <p:cNvCxnSpPr/>
            <p:nvPr/>
          </p:nvCxnSpPr>
          <p:spPr>
            <a:xfrm>
              <a:off x="121023" y="995082"/>
              <a:ext cx="93240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29B50F3-827B-98A9-87E4-600FAF281CC3}"/>
                </a:ext>
              </a:extLst>
            </p:cNvPr>
            <p:cNvSpPr/>
            <p:nvPr/>
          </p:nvSpPr>
          <p:spPr>
            <a:xfrm>
              <a:off x="881623" y="959082"/>
              <a:ext cx="4824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橢圓 5">
            <a:extLst>
              <a:ext uri="{FF2B5EF4-FFF2-40B4-BE49-F238E27FC236}">
                <a16:creationId xmlns:a16="http://schemas.microsoft.com/office/drawing/2014/main" id="{AC4846D3-2973-BD9E-08EC-E375B63E6CD6}"/>
              </a:ext>
            </a:extLst>
          </p:cNvPr>
          <p:cNvSpPr/>
          <p:nvPr/>
        </p:nvSpPr>
        <p:spPr>
          <a:xfrm>
            <a:off x="7145901" y="5585572"/>
            <a:ext cx="333029" cy="345600"/>
          </a:xfrm>
          <a:prstGeom prst="ellipse">
            <a:avLst/>
          </a:prstGeom>
          <a:solidFill>
            <a:srgbClr val="FF0000">
              <a:alpha val="5098"/>
            </a:srgbClr>
          </a:solidFill>
          <a:ln w="28575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9F84F7A-7CF9-4A11-30EE-98B8B86B0909}"/>
              </a:ext>
            </a:extLst>
          </p:cNvPr>
          <p:cNvGrpSpPr/>
          <p:nvPr/>
        </p:nvGrpSpPr>
        <p:grpSpPr>
          <a:xfrm>
            <a:off x="838800" y="1380026"/>
            <a:ext cx="5508000" cy="1730031"/>
            <a:chOff x="838800" y="1325911"/>
            <a:chExt cx="5508000" cy="1730031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388B3FF6-61E0-C849-DDFB-8D0771994296}"/>
                </a:ext>
              </a:extLst>
            </p:cNvPr>
            <p:cNvSpPr/>
            <p:nvPr/>
          </p:nvSpPr>
          <p:spPr>
            <a:xfrm>
              <a:off x="838800" y="1327942"/>
              <a:ext cx="5508000" cy="1728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7B56C54-B3B6-3B1F-C4BA-C30D901837F6}"/>
                </a:ext>
              </a:extLst>
            </p:cNvPr>
            <p:cNvSpPr txBox="1"/>
            <p:nvPr/>
          </p:nvSpPr>
          <p:spPr>
            <a:xfrm>
              <a:off x="1024914" y="1325911"/>
              <a:ext cx="5220000" cy="168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55600" indent="-355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ATL</a:t>
              </a: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的準點情形最優</a:t>
              </a:r>
              <a:endParaRPr lang="en-US" altLang="zh-TW" sz="2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55600" indent="-355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DFW</a:t>
              </a: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的高誤點率 </a:t>
              </a: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-&gt;</a:t>
              </a: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空域流量管制</a:t>
              </a:r>
              <a:endParaRPr lang="en-US" altLang="zh-TW" sz="2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55600" indent="-355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航班量多，不一定誤點率高</a:t>
              </a:r>
              <a:endParaRPr lang="en-US" altLang="zh-TW" sz="2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F9E4802-DC1B-D3B0-23CA-CC460445F1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0549" y="2782097"/>
            <a:ext cx="6039569" cy="366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08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2EF82B-62B5-19E0-67DD-F4D53522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延誤因素 </a:t>
            </a:r>
            <a:r>
              <a:rPr lang="en-US" altLang="zh-TW" dirty="0"/>
              <a:t>- </a:t>
            </a:r>
            <a:r>
              <a:rPr lang="zh-TW" altLang="en-US" dirty="0"/>
              <a:t>天氣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AE6121-A441-B906-FE08-310220ED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pSp>
        <p:nvGrpSpPr>
          <p:cNvPr id="33" name="群組 32"/>
          <p:cNvGrpSpPr>
            <a:grpSpLocks noChangeAspect="1"/>
          </p:cNvGrpSpPr>
          <p:nvPr/>
        </p:nvGrpSpPr>
        <p:grpSpPr>
          <a:xfrm>
            <a:off x="365023" y="2505387"/>
            <a:ext cx="5886729" cy="3782462"/>
            <a:chOff x="1766047" y="1252969"/>
            <a:chExt cx="8659906" cy="4356793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2C8CFC9E-9330-286B-CA04-F8772560C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047" y="1252969"/>
              <a:ext cx="8659906" cy="4322004"/>
            </a:xfrm>
            <a:prstGeom prst="rect">
              <a:avLst/>
            </a:prstGeom>
          </p:spPr>
        </p:pic>
        <p:sp>
          <p:nvSpPr>
            <p:cNvPr id="27" name="文字方塊 242">
              <a:extLst>
                <a:ext uri="{FF2B5EF4-FFF2-40B4-BE49-F238E27FC236}">
                  <a16:creationId xmlns:a16="http://schemas.microsoft.com/office/drawing/2014/main" id="{3D7BA730-F80C-4750-7304-2010A43840F0}"/>
                </a:ext>
              </a:extLst>
            </p:cNvPr>
            <p:cNvSpPr txBox="1"/>
            <p:nvPr/>
          </p:nvSpPr>
          <p:spPr>
            <a:xfrm>
              <a:off x="2900709" y="5232751"/>
              <a:ext cx="5420427" cy="377011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抵達延誤時間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分鐘數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43">
              <a:extLst>
                <a:ext uri="{FF2B5EF4-FFF2-40B4-BE49-F238E27FC236}">
                  <a16:creationId xmlns:a16="http://schemas.microsoft.com/office/drawing/2014/main" id="{B1A3ACEC-9515-CDBB-8E53-4CF2597EDBF7}"/>
                </a:ext>
              </a:extLst>
            </p:cNvPr>
            <p:cNvSpPr txBox="1"/>
            <p:nvPr/>
          </p:nvSpPr>
          <p:spPr>
            <a:xfrm>
              <a:off x="3444979" y="1279121"/>
              <a:ext cx="5302038" cy="475568"/>
            </a:xfrm>
            <a:prstGeom prst="rect">
              <a:avLst/>
            </a:prstGeom>
            <a:solidFill>
              <a:schemeClr val="lt1"/>
            </a:solidFill>
            <a:ln w="9525" cmpd="sng"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降雪量與抵達延誤的關係</a:t>
              </a:r>
            </a:p>
          </p:txBody>
        </p:sp>
        <p:sp>
          <p:nvSpPr>
            <p:cNvPr id="29" name="文字方塊 244">
              <a:extLst>
                <a:ext uri="{FF2B5EF4-FFF2-40B4-BE49-F238E27FC236}">
                  <a16:creationId xmlns:a16="http://schemas.microsoft.com/office/drawing/2014/main" id="{45DFF929-8752-6794-F51D-CC3B35ED9B97}"/>
                </a:ext>
              </a:extLst>
            </p:cNvPr>
            <p:cNvSpPr txBox="1"/>
            <p:nvPr/>
          </p:nvSpPr>
          <p:spPr>
            <a:xfrm rot="16200000">
              <a:off x="1777414" y="3066649"/>
              <a:ext cx="1317792" cy="439492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降雪量</a:t>
              </a:r>
            </a:p>
          </p:txBody>
        </p:sp>
        <p:sp>
          <p:nvSpPr>
            <p:cNvPr id="30" name="箭號: 向下 245">
              <a:extLst>
                <a:ext uri="{FF2B5EF4-FFF2-40B4-BE49-F238E27FC236}">
                  <a16:creationId xmlns:a16="http://schemas.microsoft.com/office/drawing/2014/main" id="{766115CC-DD10-7848-A62B-98CE5D623403}"/>
                </a:ext>
              </a:extLst>
            </p:cNvPr>
            <p:cNvSpPr/>
            <p:nvPr/>
          </p:nvSpPr>
          <p:spPr>
            <a:xfrm rot="14083451">
              <a:off x="4222213" y="2085891"/>
              <a:ext cx="350012" cy="2905080"/>
            </a:xfrm>
            <a:prstGeom prst="downArrow">
              <a:avLst/>
            </a:prstGeom>
            <a:solidFill>
              <a:srgbClr val="E2BE84">
                <a:alpha val="22000"/>
              </a:srgbClr>
            </a:solidFill>
            <a:ln>
              <a:solidFill>
                <a:srgbClr val="80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  <p:sp>
          <p:nvSpPr>
            <p:cNvPr id="31" name="矩形: 圓角 240">
              <a:extLst>
                <a:ext uri="{FF2B5EF4-FFF2-40B4-BE49-F238E27FC236}">
                  <a16:creationId xmlns:a16="http://schemas.microsoft.com/office/drawing/2014/main" id="{034E895C-550C-1D59-F6C6-5C1C342F6603}"/>
                </a:ext>
              </a:extLst>
            </p:cNvPr>
            <p:cNvSpPr/>
            <p:nvPr/>
          </p:nvSpPr>
          <p:spPr>
            <a:xfrm>
              <a:off x="5681485" y="2042595"/>
              <a:ext cx="3675716" cy="1767684"/>
            </a:xfrm>
            <a:prstGeom prst="roundRect">
              <a:avLst/>
            </a:prstGeom>
            <a:noFill/>
            <a:ln w="19050">
              <a:solidFill>
                <a:srgbClr val="80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</p:grpSp>
      <p:grpSp>
        <p:nvGrpSpPr>
          <p:cNvPr id="40" name="群組 39"/>
          <p:cNvGrpSpPr>
            <a:grpSpLocks noChangeAspect="1"/>
          </p:cNvGrpSpPr>
          <p:nvPr/>
        </p:nvGrpSpPr>
        <p:grpSpPr>
          <a:xfrm>
            <a:off x="5723853" y="2228657"/>
            <a:ext cx="5886729" cy="3895536"/>
            <a:chOff x="1729066" y="1246885"/>
            <a:chExt cx="9117700" cy="4530873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6A0F4B09-DA5D-79D9-5966-D4912210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9066" y="1246885"/>
              <a:ext cx="9117700" cy="4494879"/>
            </a:xfrm>
            <a:prstGeom prst="rect">
              <a:avLst/>
            </a:prstGeom>
          </p:spPr>
        </p:pic>
        <p:sp>
          <p:nvSpPr>
            <p:cNvPr id="35" name="文字方塊 221">
              <a:extLst>
                <a:ext uri="{FF2B5EF4-FFF2-40B4-BE49-F238E27FC236}">
                  <a16:creationId xmlns:a16="http://schemas.microsoft.com/office/drawing/2014/main" id="{2B8C2354-4EC4-8091-4F1F-C72556A5EEFF}"/>
                </a:ext>
              </a:extLst>
            </p:cNvPr>
            <p:cNvSpPr txBox="1"/>
            <p:nvPr/>
          </p:nvSpPr>
          <p:spPr>
            <a:xfrm>
              <a:off x="4298237" y="5399692"/>
              <a:ext cx="4012061" cy="378066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抵達延誤時間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分鐘數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字方塊 222">
              <a:extLst>
                <a:ext uri="{FF2B5EF4-FFF2-40B4-BE49-F238E27FC236}">
                  <a16:creationId xmlns:a16="http://schemas.microsoft.com/office/drawing/2014/main" id="{8A1CEAE6-3678-A37A-EA55-F923266318F7}"/>
                </a:ext>
              </a:extLst>
            </p:cNvPr>
            <p:cNvSpPr txBox="1"/>
            <p:nvPr/>
          </p:nvSpPr>
          <p:spPr>
            <a:xfrm>
              <a:off x="4106453" y="1282879"/>
              <a:ext cx="4052130" cy="476898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降水量與抵達延誤的關係</a:t>
              </a:r>
            </a:p>
          </p:txBody>
        </p:sp>
        <p:sp>
          <p:nvSpPr>
            <p:cNvPr id="37" name="文字方塊 223">
              <a:extLst>
                <a:ext uri="{FF2B5EF4-FFF2-40B4-BE49-F238E27FC236}">
                  <a16:creationId xmlns:a16="http://schemas.microsoft.com/office/drawing/2014/main" id="{86711581-45DB-C126-27E2-2D351078790A}"/>
                </a:ext>
              </a:extLst>
            </p:cNvPr>
            <p:cNvSpPr txBox="1"/>
            <p:nvPr/>
          </p:nvSpPr>
          <p:spPr>
            <a:xfrm rot="16200000">
              <a:off x="1739731" y="3034246"/>
              <a:ext cx="1389461" cy="443247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降水量</a:t>
              </a:r>
            </a:p>
          </p:txBody>
        </p:sp>
        <p:sp>
          <p:nvSpPr>
            <p:cNvPr id="38" name="箭號: 向下 224">
              <a:extLst>
                <a:ext uri="{FF2B5EF4-FFF2-40B4-BE49-F238E27FC236}">
                  <a16:creationId xmlns:a16="http://schemas.microsoft.com/office/drawing/2014/main" id="{CABDC7C0-6998-C340-3306-F4BC24B08EF4}"/>
                </a:ext>
              </a:extLst>
            </p:cNvPr>
            <p:cNvSpPr/>
            <p:nvPr/>
          </p:nvSpPr>
          <p:spPr>
            <a:xfrm rot="14187745">
              <a:off x="4554789" y="2720786"/>
              <a:ext cx="286080" cy="2234034"/>
            </a:xfrm>
            <a:prstGeom prst="downArrow">
              <a:avLst/>
            </a:prstGeom>
            <a:solidFill>
              <a:srgbClr val="E2BE84">
                <a:alpha val="22000"/>
              </a:srgbClr>
            </a:solidFill>
            <a:ln>
              <a:solidFill>
                <a:srgbClr val="80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573D86FD-AEED-A148-2333-EA91D844776C}"/>
              </a:ext>
            </a:extLst>
          </p:cNvPr>
          <p:cNvGrpSpPr/>
          <p:nvPr/>
        </p:nvGrpSpPr>
        <p:grpSpPr>
          <a:xfrm>
            <a:off x="838800" y="1414646"/>
            <a:ext cx="4548680" cy="795747"/>
            <a:chOff x="803288" y="1611650"/>
            <a:chExt cx="4548680" cy="1295706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2458ABEE-AD42-FBEE-0F3E-4DB55F3EE15A}"/>
                </a:ext>
              </a:extLst>
            </p:cNvPr>
            <p:cNvSpPr/>
            <p:nvPr/>
          </p:nvSpPr>
          <p:spPr>
            <a:xfrm>
              <a:off x="803288" y="1629478"/>
              <a:ext cx="4548680" cy="127787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4B87890F-9661-0BC7-78BA-FC51645AE746}"/>
                </a:ext>
              </a:extLst>
            </p:cNvPr>
            <p:cNvSpPr/>
            <p:nvPr/>
          </p:nvSpPr>
          <p:spPr>
            <a:xfrm>
              <a:off x="870012" y="1611650"/>
              <a:ext cx="4392000" cy="1170665"/>
            </a:xfrm>
            <a:custGeom>
              <a:avLst/>
              <a:gdLst>
                <a:gd name="connsiteX0" fmla="*/ 0 w 8449511"/>
                <a:gd name="connsiteY0" fmla="*/ 131043 h 786240"/>
                <a:gd name="connsiteX1" fmla="*/ 131043 w 8449511"/>
                <a:gd name="connsiteY1" fmla="*/ 0 h 786240"/>
                <a:gd name="connsiteX2" fmla="*/ 8318468 w 8449511"/>
                <a:gd name="connsiteY2" fmla="*/ 0 h 786240"/>
                <a:gd name="connsiteX3" fmla="*/ 8449511 w 8449511"/>
                <a:gd name="connsiteY3" fmla="*/ 131043 h 786240"/>
                <a:gd name="connsiteX4" fmla="*/ 8449511 w 8449511"/>
                <a:gd name="connsiteY4" fmla="*/ 655197 h 786240"/>
                <a:gd name="connsiteX5" fmla="*/ 8318468 w 8449511"/>
                <a:gd name="connsiteY5" fmla="*/ 786240 h 786240"/>
                <a:gd name="connsiteX6" fmla="*/ 131043 w 8449511"/>
                <a:gd name="connsiteY6" fmla="*/ 786240 h 786240"/>
                <a:gd name="connsiteX7" fmla="*/ 0 w 8449511"/>
                <a:gd name="connsiteY7" fmla="*/ 655197 h 786240"/>
                <a:gd name="connsiteX8" fmla="*/ 0 w 8449511"/>
                <a:gd name="connsiteY8" fmla="*/ 131043 h 78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9511" h="786240">
                  <a:moveTo>
                    <a:pt x="0" y="131043"/>
                  </a:moveTo>
                  <a:cubicBezTo>
                    <a:pt x="0" y="58670"/>
                    <a:pt x="58670" y="0"/>
                    <a:pt x="131043" y="0"/>
                  </a:cubicBezTo>
                  <a:lnTo>
                    <a:pt x="8318468" y="0"/>
                  </a:lnTo>
                  <a:cubicBezTo>
                    <a:pt x="8390841" y="0"/>
                    <a:pt x="8449511" y="58670"/>
                    <a:pt x="8449511" y="131043"/>
                  </a:cubicBezTo>
                  <a:lnTo>
                    <a:pt x="8449511" y="655197"/>
                  </a:lnTo>
                  <a:cubicBezTo>
                    <a:pt x="8449511" y="727570"/>
                    <a:pt x="8390841" y="786240"/>
                    <a:pt x="8318468" y="786240"/>
                  </a:cubicBezTo>
                  <a:lnTo>
                    <a:pt x="131043" y="786240"/>
                  </a:lnTo>
                  <a:cubicBezTo>
                    <a:pt x="58670" y="786240"/>
                    <a:pt x="0" y="727570"/>
                    <a:pt x="0" y="655197"/>
                  </a:cubicBezTo>
                  <a:lnTo>
                    <a:pt x="0" y="131043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821" tIns="129821" rIns="129821" bIns="129821" numCol="1" spcCol="1270" anchor="ctr" anchorCtr="0">
              <a:noAutofit/>
            </a:bodyPr>
            <a:lstStyle/>
            <a:p>
              <a:pPr marL="342900" lvl="0" indent="-3429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有相關性</a:t>
              </a: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 </a:t>
              </a: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降雪量、降水量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79BDB58-18D4-16D9-3C96-DA3643C75156}"/>
              </a:ext>
            </a:extLst>
          </p:cNvPr>
          <p:cNvGrpSpPr/>
          <p:nvPr/>
        </p:nvGrpSpPr>
        <p:grpSpPr>
          <a:xfrm>
            <a:off x="121023" y="959082"/>
            <a:ext cx="9324000" cy="72000"/>
            <a:chOff x="121023" y="959082"/>
            <a:chExt cx="9324000" cy="72000"/>
          </a:xfrm>
        </p:grpSpPr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478BE459-78DB-59D1-A4A0-8948BF9B5E0B}"/>
                </a:ext>
              </a:extLst>
            </p:cNvPr>
            <p:cNvCxnSpPr/>
            <p:nvPr/>
          </p:nvCxnSpPr>
          <p:spPr>
            <a:xfrm>
              <a:off x="121023" y="995082"/>
              <a:ext cx="93240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BB1F8D1-71CA-AA23-8520-746A4EB92D36}"/>
                </a:ext>
              </a:extLst>
            </p:cNvPr>
            <p:cNvSpPr/>
            <p:nvPr/>
          </p:nvSpPr>
          <p:spPr>
            <a:xfrm>
              <a:off x="881623" y="959082"/>
              <a:ext cx="334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555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101359" y="2644594"/>
            <a:ext cx="6208703" cy="3465689"/>
            <a:chOff x="2209327" y="1404932"/>
            <a:chExt cx="7751682" cy="424921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614D8560-9C4C-2132-EB95-EF25D9F2C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18622" y="1578056"/>
              <a:ext cx="7542387" cy="3790987"/>
            </a:xfrm>
            <a:prstGeom prst="rect">
              <a:avLst/>
            </a:prstGeom>
          </p:spPr>
        </p:pic>
        <p:sp>
          <p:nvSpPr>
            <p:cNvPr id="21" name="文字方塊 146">
              <a:extLst>
                <a:ext uri="{FF2B5EF4-FFF2-40B4-BE49-F238E27FC236}">
                  <a16:creationId xmlns:a16="http://schemas.microsoft.com/office/drawing/2014/main" id="{D64EBD58-C786-FA72-3C84-9DA3A04F9DB8}"/>
                </a:ext>
              </a:extLst>
            </p:cNvPr>
            <p:cNvSpPr txBox="1"/>
            <p:nvPr/>
          </p:nvSpPr>
          <p:spPr>
            <a:xfrm>
              <a:off x="3984232" y="1404932"/>
              <a:ext cx="4296973" cy="397250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能見度與抵達延誤的關係</a:t>
              </a:r>
            </a:p>
          </p:txBody>
        </p:sp>
        <p:sp>
          <p:nvSpPr>
            <p:cNvPr id="22" name="文字方塊 147">
              <a:extLst>
                <a:ext uri="{FF2B5EF4-FFF2-40B4-BE49-F238E27FC236}">
                  <a16:creationId xmlns:a16="http://schemas.microsoft.com/office/drawing/2014/main" id="{010B9808-6C1D-C1D3-25ED-77A30EB33418}"/>
                </a:ext>
              </a:extLst>
            </p:cNvPr>
            <p:cNvSpPr txBox="1"/>
            <p:nvPr/>
          </p:nvSpPr>
          <p:spPr>
            <a:xfrm rot="16200000">
              <a:off x="1625005" y="3159219"/>
              <a:ext cx="1600625" cy="431981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能見度</a:t>
              </a:r>
            </a:p>
          </p:txBody>
        </p:sp>
        <p:sp>
          <p:nvSpPr>
            <p:cNvPr id="23" name="文字方塊 148">
              <a:extLst>
                <a:ext uri="{FF2B5EF4-FFF2-40B4-BE49-F238E27FC236}">
                  <a16:creationId xmlns:a16="http://schemas.microsoft.com/office/drawing/2014/main" id="{53AA020C-B760-8F7E-64B9-8F11698A8F39}"/>
                </a:ext>
              </a:extLst>
            </p:cNvPr>
            <p:cNvSpPr txBox="1"/>
            <p:nvPr/>
          </p:nvSpPr>
          <p:spPr>
            <a:xfrm>
              <a:off x="4072790" y="5214730"/>
              <a:ext cx="3610712" cy="439412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b="1" normalizeH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抵達延誤時間</a:t>
              </a:r>
              <a:r>
                <a:rPr lang="en-US" altLang="zh-TW" sz="1600" b="1" normalizeH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normalizeH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分鐘數</a:t>
              </a:r>
              <a:r>
                <a:rPr lang="en-US" altLang="zh-TW" sz="1600" b="1" normalizeH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600" b="1" normalizeH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5020D6D3-42F4-110A-6F03-AC8EFFEDDCA0}"/>
                </a:ext>
              </a:extLst>
            </p:cNvPr>
            <p:cNvSpPr/>
            <p:nvPr/>
          </p:nvSpPr>
          <p:spPr>
            <a:xfrm rot="3616767">
              <a:off x="2292601" y="3317231"/>
              <a:ext cx="2769891" cy="1024712"/>
            </a:xfrm>
            <a:prstGeom prst="arc">
              <a:avLst>
                <a:gd name="adj1" fmla="val 12192486"/>
                <a:gd name="adj2" fmla="val 20841643"/>
              </a:avLst>
            </a:prstGeom>
            <a:ln w="28575">
              <a:solidFill>
                <a:srgbClr val="80001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082EF82B-62B5-19E0-67DD-F4D53522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延誤因素 </a:t>
            </a:r>
            <a:r>
              <a:rPr lang="en-US" altLang="zh-TW" dirty="0"/>
              <a:t>- </a:t>
            </a:r>
            <a:r>
              <a:rPr lang="zh-TW" altLang="en-US" dirty="0"/>
              <a:t>天氣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AE6121-A441-B906-FE08-310220ED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4938847" y="2624930"/>
            <a:ext cx="7089749" cy="3433897"/>
            <a:chOff x="1423697" y="1372282"/>
            <a:chExt cx="9344604" cy="415085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E745447-1234-2585-23B0-F26D43C14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46144" y="1494959"/>
              <a:ext cx="7522157" cy="4028180"/>
            </a:xfrm>
            <a:prstGeom prst="rect">
              <a:avLst/>
            </a:prstGeom>
          </p:spPr>
        </p:pic>
        <p:sp>
          <p:nvSpPr>
            <p:cNvPr id="13" name="文字方塊 154">
              <a:extLst>
                <a:ext uri="{FF2B5EF4-FFF2-40B4-BE49-F238E27FC236}">
                  <a16:creationId xmlns:a16="http://schemas.microsoft.com/office/drawing/2014/main" id="{75A1D15D-2DF6-6C7B-F0BE-8D5ED2FED4B6}"/>
                </a:ext>
              </a:extLst>
            </p:cNvPr>
            <p:cNvSpPr txBox="1"/>
            <p:nvPr/>
          </p:nvSpPr>
          <p:spPr>
            <a:xfrm>
              <a:off x="4394884" y="1372282"/>
              <a:ext cx="5175753" cy="395295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風速與抵達延誤的關係</a:t>
              </a:r>
            </a:p>
          </p:txBody>
        </p:sp>
        <p:sp>
          <p:nvSpPr>
            <p:cNvPr id="14" name="文字方塊 155">
              <a:extLst>
                <a:ext uri="{FF2B5EF4-FFF2-40B4-BE49-F238E27FC236}">
                  <a16:creationId xmlns:a16="http://schemas.microsoft.com/office/drawing/2014/main" id="{9C8FC688-9149-8B6C-61D6-1A4133719096}"/>
                </a:ext>
              </a:extLst>
            </p:cNvPr>
            <p:cNvSpPr txBox="1"/>
            <p:nvPr/>
          </p:nvSpPr>
          <p:spPr>
            <a:xfrm>
              <a:off x="5153694" y="5191037"/>
              <a:ext cx="3756731" cy="287839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抵達延誤時間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分鐘數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56">
              <a:extLst>
                <a:ext uri="{FF2B5EF4-FFF2-40B4-BE49-F238E27FC236}">
                  <a16:creationId xmlns:a16="http://schemas.microsoft.com/office/drawing/2014/main" id="{CDDBF3B3-AB97-00F1-D1BE-339C48C8754B}"/>
                </a:ext>
              </a:extLst>
            </p:cNvPr>
            <p:cNvSpPr txBox="1"/>
            <p:nvPr/>
          </p:nvSpPr>
          <p:spPr>
            <a:xfrm rot="16200000">
              <a:off x="2576782" y="2655818"/>
              <a:ext cx="1572056" cy="486577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風速</a:t>
              </a:r>
            </a:p>
          </p:txBody>
        </p:sp>
        <p:sp>
          <p:nvSpPr>
            <p:cNvPr id="16" name="文字方塊 157">
              <a:extLst>
                <a:ext uri="{FF2B5EF4-FFF2-40B4-BE49-F238E27FC236}">
                  <a16:creationId xmlns:a16="http://schemas.microsoft.com/office/drawing/2014/main" id="{524B5676-38F1-8B53-7F68-529309458D84}"/>
                </a:ext>
              </a:extLst>
            </p:cNvPr>
            <p:cNvSpPr txBox="1"/>
            <p:nvPr/>
          </p:nvSpPr>
          <p:spPr>
            <a:xfrm rot="16200000">
              <a:off x="3202963" y="3574822"/>
              <a:ext cx="380338" cy="486576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 sz="18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: 圓角 158">
              <a:extLst>
                <a:ext uri="{FF2B5EF4-FFF2-40B4-BE49-F238E27FC236}">
                  <a16:creationId xmlns:a16="http://schemas.microsoft.com/office/drawing/2014/main" id="{50D33081-8CA7-1AD0-5102-4CBCA25913CB}"/>
                </a:ext>
              </a:extLst>
            </p:cNvPr>
            <p:cNvSpPr/>
            <p:nvPr/>
          </p:nvSpPr>
          <p:spPr>
            <a:xfrm>
              <a:off x="3991213" y="3512957"/>
              <a:ext cx="6457266" cy="1034870"/>
            </a:xfrm>
            <a:prstGeom prst="roundRect">
              <a:avLst/>
            </a:prstGeom>
            <a:noFill/>
            <a:ln w="19050">
              <a:solidFill>
                <a:srgbClr val="80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E54E0735-841D-1F8E-3CA9-DC187743E6B4}"/>
                </a:ext>
              </a:extLst>
            </p:cNvPr>
            <p:cNvSpPr/>
            <p:nvPr/>
          </p:nvSpPr>
          <p:spPr>
            <a:xfrm rot="20529754" flipV="1">
              <a:off x="1423697" y="2121507"/>
              <a:ext cx="5595059" cy="954230"/>
            </a:xfrm>
            <a:prstGeom prst="arc">
              <a:avLst>
                <a:gd name="adj1" fmla="val 14695694"/>
                <a:gd name="adj2" fmla="val 21045839"/>
              </a:avLst>
            </a:prstGeom>
            <a:ln w="28575">
              <a:solidFill>
                <a:srgbClr val="80001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65435173-12DC-8EFF-0A10-C17C94D32A15}"/>
              </a:ext>
            </a:extLst>
          </p:cNvPr>
          <p:cNvGrpSpPr/>
          <p:nvPr/>
        </p:nvGrpSpPr>
        <p:grpSpPr>
          <a:xfrm>
            <a:off x="121023" y="959082"/>
            <a:ext cx="9324000" cy="72000"/>
            <a:chOff x="121023" y="959082"/>
            <a:chExt cx="9324000" cy="72000"/>
          </a:xfrm>
        </p:grpSpPr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67DF4441-CFA2-A1FA-EFCD-A2D18FDE5BD1}"/>
                </a:ext>
              </a:extLst>
            </p:cNvPr>
            <p:cNvCxnSpPr/>
            <p:nvPr/>
          </p:nvCxnSpPr>
          <p:spPr>
            <a:xfrm>
              <a:off x="121023" y="995082"/>
              <a:ext cx="93240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29B50F3-827B-98A9-87E4-600FAF281CC3}"/>
                </a:ext>
              </a:extLst>
            </p:cNvPr>
            <p:cNvSpPr/>
            <p:nvPr/>
          </p:nvSpPr>
          <p:spPr>
            <a:xfrm>
              <a:off x="881623" y="959082"/>
              <a:ext cx="334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D078875-72AB-1E4F-A8EE-3133243F6315}"/>
              </a:ext>
            </a:extLst>
          </p:cNvPr>
          <p:cNvGrpSpPr/>
          <p:nvPr/>
        </p:nvGrpSpPr>
        <p:grpSpPr>
          <a:xfrm>
            <a:off x="838800" y="1414646"/>
            <a:ext cx="4548680" cy="795747"/>
            <a:chOff x="803288" y="1611650"/>
            <a:chExt cx="4548680" cy="1295706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946DCA6C-8E10-5A40-A335-DF6A1EBC5423}"/>
                </a:ext>
              </a:extLst>
            </p:cNvPr>
            <p:cNvSpPr/>
            <p:nvPr/>
          </p:nvSpPr>
          <p:spPr>
            <a:xfrm>
              <a:off x="803288" y="1629478"/>
              <a:ext cx="4548680" cy="127787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C26B3759-AC32-E9C1-5D3A-A6456496137E}"/>
                </a:ext>
              </a:extLst>
            </p:cNvPr>
            <p:cNvSpPr/>
            <p:nvPr/>
          </p:nvSpPr>
          <p:spPr>
            <a:xfrm>
              <a:off x="870011" y="1611650"/>
              <a:ext cx="4442793" cy="1170665"/>
            </a:xfrm>
            <a:custGeom>
              <a:avLst/>
              <a:gdLst>
                <a:gd name="connsiteX0" fmla="*/ 0 w 8449511"/>
                <a:gd name="connsiteY0" fmla="*/ 131043 h 786240"/>
                <a:gd name="connsiteX1" fmla="*/ 131043 w 8449511"/>
                <a:gd name="connsiteY1" fmla="*/ 0 h 786240"/>
                <a:gd name="connsiteX2" fmla="*/ 8318468 w 8449511"/>
                <a:gd name="connsiteY2" fmla="*/ 0 h 786240"/>
                <a:gd name="connsiteX3" fmla="*/ 8449511 w 8449511"/>
                <a:gd name="connsiteY3" fmla="*/ 131043 h 786240"/>
                <a:gd name="connsiteX4" fmla="*/ 8449511 w 8449511"/>
                <a:gd name="connsiteY4" fmla="*/ 655197 h 786240"/>
                <a:gd name="connsiteX5" fmla="*/ 8318468 w 8449511"/>
                <a:gd name="connsiteY5" fmla="*/ 786240 h 786240"/>
                <a:gd name="connsiteX6" fmla="*/ 131043 w 8449511"/>
                <a:gd name="connsiteY6" fmla="*/ 786240 h 786240"/>
                <a:gd name="connsiteX7" fmla="*/ 0 w 8449511"/>
                <a:gd name="connsiteY7" fmla="*/ 655197 h 786240"/>
                <a:gd name="connsiteX8" fmla="*/ 0 w 8449511"/>
                <a:gd name="connsiteY8" fmla="*/ 131043 h 78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9511" h="786240">
                  <a:moveTo>
                    <a:pt x="0" y="131043"/>
                  </a:moveTo>
                  <a:cubicBezTo>
                    <a:pt x="0" y="58670"/>
                    <a:pt x="58670" y="0"/>
                    <a:pt x="131043" y="0"/>
                  </a:cubicBezTo>
                  <a:lnTo>
                    <a:pt x="8318468" y="0"/>
                  </a:lnTo>
                  <a:cubicBezTo>
                    <a:pt x="8390841" y="0"/>
                    <a:pt x="8449511" y="58670"/>
                    <a:pt x="8449511" y="131043"/>
                  </a:cubicBezTo>
                  <a:lnTo>
                    <a:pt x="8449511" y="655197"/>
                  </a:lnTo>
                  <a:cubicBezTo>
                    <a:pt x="8449511" y="727570"/>
                    <a:pt x="8390841" y="786240"/>
                    <a:pt x="8318468" y="786240"/>
                  </a:cubicBezTo>
                  <a:lnTo>
                    <a:pt x="131043" y="786240"/>
                  </a:lnTo>
                  <a:cubicBezTo>
                    <a:pt x="58670" y="786240"/>
                    <a:pt x="0" y="727570"/>
                    <a:pt x="0" y="655197"/>
                  </a:cubicBezTo>
                  <a:lnTo>
                    <a:pt x="0" y="131043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821" tIns="129821" rIns="129821" bIns="129821" numCol="1" spcCol="1270" anchor="ctr" anchorCtr="0">
              <a:noAutofit/>
            </a:bodyPr>
            <a:lstStyle/>
            <a:p>
              <a:pPr marL="342900" lvl="0" indent="-3429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無顯著相關性</a:t>
              </a: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 </a:t>
              </a: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能見度、風速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545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2EF82B-62B5-19E0-67DD-F4D53522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延誤因素 </a:t>
            </a:r>
            <a:r>
              <a:rPr lang="en-US" altLang="zh-TW" dirty="0"/>
              <a:t>- </a:t>
            </a:r>
            <a:r>
              <a:rPr lang="zh-TW" altLang="en-US" dirty="0"/>
              <a:t>航空公司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AE6121-A441-B906-FE08-310220ED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5435173-12DC-8EFF-0A10-C17C94D32A15}"/>
              </a:ext>
            </a:extLst>
          </p:cNvPr>
          <p:cNvGrpSpPr/>
          <p:nvPr/>
        </p:nvGrpSpPr>
        <p:grpSpPr>
          <a:xfrm>
            <a:off x="121023" y="959082"/>
            <a:ext cx="9324000" cy="72000"/>
            <a:chOff x="121023" y="959082"/>
            <a:chExt cx="9324000" cy="72000"/>
          </a:xfrm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7DF4441-CFA2-A1FA-EFCD-A2D18FDE5BD1}"/>
                </a:ext>
              </a:extLst>
            </p:cNvPr>
            <p:cNvCxnSpPr/>
            <p:nvPr/>
          </p:nvCxnSpPr>
          <p:spPr>
            <a:xfrm>
              <a:off x="121023" y="995082"/>
              <a:ext cx="93240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29B50F3-827B-98A9-87E4-600FAF281CC3}"/>
                </a:ext>
              </a:extLst>
            </p:cNvPr>
            <p:cNvSpPr/>
            <p:nvPr/>
          </p:nvSpPr>
          <p:spPr>
            <a:xfrm>
              <a:off x="881623" y="959082"/>
              <a:ext cx="4356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176327E-0FC9-B284-EBB9-A8E3BEA23D8C}"/>
              </a:ext>
            </a:extLst>
          </p:cNvPr>
          <p:cNvGrpSpPr/>
          <p:nvPr/>
        </p:nvGrpSpPr>
        <p:grpSpPr>
          <a:xfrm>
            <a:off x="838800" y="1209600"/>
            <a:ext cx="4821771" cy="1224000"/>
            <a:chOff x="819478" y="1446223"/>
            <a:chExt cx="4548680" cy="1298499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6CDF915C-B046-09A0-72B5-32EE104D1EC1}"/>
                </a:ext>
              </a:extLst>
            </p:cNvPr>
            <p:cNvSpPr/>
            <p:nvPr/>
          </p:nvSpPr>
          <p:spPr>
            <a:xfrm>
              <a:off x="819478" y="1484722"/>
              <a:ext cx="4548680" cy="126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E273869B-D04C-EB6A-8701-8C7E83E50678}"/>
                </a:ext>
              </a:extLst>
            </p:cNvPr>
            <p:cNvSpPr/>
            <p:nvPr/>
          </p:nvSpPr>
          <p:spPr>
            <a:xfrm>
              <a:off x="870012" y="1446223"/>
              <a:ext cx="4392000" cy="1260000"/>
            </a:xfrm>
            <a:custGeom>
              <a:avLst/>
              <a:gdLst>
                <a:gd name="connsiteX0" fmla="*/ 0 w 8449511"/>
                <a:gd name="connsiteY0" fmla="*/ 131043 h 786240"/>
                <a:gd name="connsiteX1" fmla="*/ 131043 w 8449511"/>
                <a:gd name="connsiteY1" fmla="*/ 0 h 786240"/>
                <a:gd name="connsiteX2" fmla="*/ 8318468 w 8449511"/>
                <a:gd name="connsiteY2" fmla="*/ 0 h 786240"/>
                <a:gd name="connsiteX3" fmla="*/ 8449511 w 8449511"/>
                <a:gd name="connsiteY3" fmla="*/ 131043 h 786240"/>
                <a:gd name="connsiteX4" fmla="*/ 8449511 w 8449511"/>
                <a:gd name="connsiteY4" fmla="*/ 655197 h 786240"/>
                <a:gd name="connsiteX5" fmla="*/ 8318468 w 8449511"/>
                <a:gd name="connsiteY5" fmla="*/ 786240 h 786240"/>
                <a:gd name="connsiteX6" fmla="*/ 131043 w 8449511"/>
                <a:gd name="connsiteY6" fmla="*/ 786240 h 786240"/>
                <a:gd name="connsiteX7" fmla="*/ 0 w 8449511"/>
                <a:gd name="connsiteY7" fmla="*/ 655197 h 786240"/>
                <a:gd name="connsiteX8" fmla="*/ 0 w 8449511"/>
                <a:gd name="connsiteY8" fmla="*/ 131043 h 78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9511" h="786240">
                  <a:moveTo>
                    <a:pt x="0" y="131043"/>
                  </a:moveTo>
                  <a:cubicBezTo>
                    <a:pt x="0" y="58670"/>
                    <a:pt x="58670" y="0"/>
                    <a:pt x="131043" y="0"/>
                  </a:cubicBezTo>
                  <a:lnTo>
                    <a:pt x="8318468" y="0"/>
                  </a:lnTo>
                  <a:cubicBezTo>
                    <a:pt x="8390841" y="0"/>
                    <a:pt x="8449511" y="58670"/>
                    <a:pt x="8449511" y="131043"/>
                  </a:cubicBezTo>
                  <a:lnTo>
                    <a:pt x="8449511" y="655197"/>
                  </a:lnTo>
                  <a:cubicBezTo>
                    <a:pt x="8449511" y="727570"/>
                    <a:pt x="8390841" y="786240"/>
                    <a:pt x="8318468" y="786240"/>
                  </a:cubicBezTo>
                  <a:lnTo>
                    <a:pt x="131043" y="786240"/>
                  </a:lnTo>
                  <a:cubicBezTo>
                    <a:pt x="58670" y="786240"/>
                    <a:pt x="0" y="727570"/>
                    <a:pt x="0" y="655197"/>
                  </a:cubicBezTo>
                  <a:lnTo>
                    <a:pt x="0" y="131043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821" tIns="129821" rIns="129821" bIns="129821" numCol="1" spcCol="1270" anchor="ctr" anchorCtr="0">
              <a:noAutofit/>
            </a:bodyPr>
            <a:lstStyle/>
            <a:p>
              <a:pPr marL="342900" lvl="0" indent="-34290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WN</a:t>
              </a: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航班量多，但守住誤點率</a:t>
              </a:r>
            </a:p>
            <a:p>
              <a:pPr marL="342900" lvl="0" indent="-34290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DL</a:t>
              </a: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9E</a:t>
              </a: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為全美準點情形最佳</a:t>
              </a: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EAA0A5A0-3FAC-3E4C-22E0-7A516C7AFF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553" y="2478067"/>
            <a:ext cx="9816895" cy="40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28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2EF82B-62B5-19E0-67DD-F4D53522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疫情因素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AE6121-A441-B906-FE08-310220ED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3FAFAD6-7940-8731-FA80-A06E57D58FAB}"/>
              </a:ext>
            </a:extLst>
          </p:cNvPr>
          <p:cNvGrpSpPr/>
          <p:nvPr/>
        </p:nvGrpSpPr>
        <p:grpSpPr>
          <a:xfrm>
            <a:off x="838800" y="1173600"/>
            <a:ext cx="4550400" cy="1317897"/>
            <a:chOff x="5938108" y="1384077"/>
            <a:chExt cx="5653650" cy="1317897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7C9E963-6B2D-FC84-4090-50FB08F9AC43}"/>
                </a:ext>
              </a:extLst>
            </p:cNvPr>
            <p:cNvSpPr/>
            <p:nvPr/>
          </p:nvSpPr>
          <p:spPr>
            <a:xfrm>
              <a:off x="5938108" y="1441974"/>
              <a:ext cx="5653650" cy="126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1158F05F-39CA-4FB0-6204-E18255B9FD67}"/>
                </a:ext>
              </a:extLst>
            </p:cNvPr>
            <p:cNvSpPr/>
            <p:nvPr/>
          </p:nvSpPr>
          <p:spPr>
            <a:xfrm>
              <a:off x="6070675" y="1384077"/>
              <a:ext cx="5435999" cy="1260000"/>
            </a:xfrm>
            <a:custGeom>
              <a:avLst/>
              <a:gdLst>
                <a:gd name="connsiteX0" fmla="*/ 0 w 8449511"/>
                <a:gd name="connsiteY0" fmla="*/ 131043 h 786240"/>
                <a:gd name="connsiteX1" fmla="*/ 131043 w 8449511"/>
                <a:gd name="connsiteY1" fmla="*/ 0 h 786240"/>
                <a:gd name="connsiteX2" fmla="*/ 8318468 w 8449511"/>
                <a:gd name="connsiteY2" fmla="*/ 0 h 786240"/>
                <a:gd name="connsiteX3" fmla="*/ 8449511 w 8449511"/>
                <a:gd name="connsiteY3" fmla="*/ 131043 h 786240"/>
                <a:gd name="connsiteX4" fmla="*/ 8449511 w 8449511"/>
                <a:gd name="connsiteY4" fmla="*/ 655197 h 786240"/>
                <a:gd name="connsiteX5" fmla="*/ 8318468 w 8449511"/>
                <a:gd name="connsiteY5" fmla="*/ 786240 h 786240"/>
                <a:gd name="connsiteX6" fmla="*/ 131043 w 8449511"/>
                <a:gd name="connsiteY6" fmla="*/ 786240 h 786240"/>
                <a:gd name="connsiteX7" fmla="*/ 0 w 8449511"/>
                <a:gd name="connsiteY7" fmla="*/ 655197 h 786240"/>
                <a:gd name="connsiteX8" fmla="*/ 0 w 8449511"/>
                <a:gd name="connsiteY8" fmla="*/ 131043 h 78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9511" h="786240">
                  <a:moveTo>
                    <a:pt x="0" y="131043"/>
                  </a:moveTo>
                  <a:cubicBezTo>
                    <a:pt x="0" y="58670"/>
                    <a:pt x="58670" y="0"/>
                    <a:pt x="131043" y="0"/>
                  </a:cubicBezTo>
                  <a:lnTo>
                    <a:pt x="8318468" y="0"/>
                  </a:lnTo>
                  <a:cubicBezTo>
                    <a:pt x="8390841" y="0"/>
                    <a:pt x="8449511" y="58670"/>
                    <a:pt x="8449511" y="131043"/>
                  </a:cubicBezTo>
                  <a:lnTo>
                    <a:pt x="8449511" y="655197"/>
                  </a:lnTo>
                  <a:cubicBezTo>
                    <a:pt x="8449511" y="727570"/>
                    <a:pt x="8390841" y="786240"/>
                    <a:pt x="8318468" y="786240"/>
                  </a:cubicBezTo>
                  <a:lnTo>
                    <a:pt x="131043" y="786240"/>
                  </a:lnTo>
                  <a:cubicBezTo>
                    <a:pt x="58670" y="786240"/>
                    <a:pt x="0" y="727570"/>
                    <a:pt x="0" y="655197"/>
                  </a:cubicBezTo>
                  <a:lnTo>
                    <a:pt x="0" y="131043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821" tIns="129821" rIns="129821" bIns="129821" numCol="1" spcCol="127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疫情期間航班數量減少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2020</a:t>
              </a: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年延誤率降到低點</a:t>
              </a: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D49AA209-8F70-BC26-1AB8-BE7EBB00F653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72A61D4C-B7F8-DAA2-4080-08A396DB0686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A75703D-6DD2-CBD9-AA9B-D904FAA943AF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1" name="圖片 90" descr="一張含有 圖表 的圖片&#10;&#10;自動產生的描述">
            <a:extLst>
              <a:ext uri="{FF2B5EF4-FFF2-40B4-BE49-F238E27FC236}">
                <a16:creationId xmlns:a16="http://schemas.microsoft.com/office/drawing/2014/main" id="{899AA636-1774-D41B-7E18-586D212252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856" y="2641425"/>
            <a:ext cx="6799154" cy="3679139"/>
          </a:xfrm>
          <a:prstGeom prst="rect">
            <a:avLst/>
          </a:prstGeom>
        </p:spPr>
      </p:pic>
      <p:pic>
        <p:nvPicPr>
          <p:cNvPr id="8" name="圖片 7" descr="一張含有 圖表 的圖片&#10;&#10;自動產生的描述">
            <a:extLst>
              <a:ext uri="{FF2B5EF4-FFF2-40B4-BE49-F238E27FC236}">
                <a16:creationId xmlns:a16="http://schemas.microsoft.com/office/drawing/2014/main" id="{C96D078A-C618-5EDC-0E4F-445E773CC2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0" y="2624007"/>
            <a:ext cx="5311884" cy="39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13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 descr="一張含有 圖表 的圖片&#10;&#10;自動產生的描述">
            <a:extLst>
              <a:ext uri="{FF2B5EF4-FFF2-40B4-BE49-F238E27FC236}">
                <a16:creationId xmlns:a16="http://schemas.microsoft.com/office/drawing/2014/main" id="{17D4C655-222D-DAFF-C16F-A056950EC3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854" y="2573023"/>
            <a:ext cx="6726368" cy="39861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82EF82B-62B5-19E0-67DD-F4D53522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疫情因素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AE6121-A441-B906-FE08-310220ED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909546"/>
              </p:ext>
            </p:extLst>
          </p:nvPr>
        </p:nvGraphicFramePr>
        <p:xfrm>
          <a:off x="1112240" y="2635572"/>
          <a:ext cx="3850588" cy="34200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830510">
                  <a:extLst>
                    <a:ext uri="{9D8B030D-6E8A-4147-A177-3AD203B41FA5}">
                      <a16:colId xmlns:a16="http://schemas.microsoft.com/office/drawing/2014/main" val="2902347840"/>
                    </a:ext>
                  </a:extLst>
                </a:gridCol>
                <a:gridCol w="1463175">
                  <a:extLst>
                    <a:ext uri="{9D8B030D-6E8A-4147-A177-3AD203B41FA5}">
                      <a16:colId xmlns:a16="http://schemas.microsoft.com/office/drawing/2014/main" val="3009194887"/>
                    </a:ext>
                  </a:extLst>
                </a:gridCol>
                <a:gridCol w="1556903">
                  <a:extLst>
                    <a:ext uri="{9D8B030D-6E8A-4147-A177-3AD203B41FA5}">
                      <a16:colId xmlns:a16="http://schemas.microsoft.com/office/drawing/2014/main" val="4174999601"/>
                    </a:ext>
                  </a:extLst>
                </a:gridCol>
              </a:tblGrid>
              <a:tr h="427500"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美國運輸部統計</a:t>
                      </a:r>
                    </a:p>
                  </a:txBody>
                  <a:tcPr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96079"/>
                  </a:ext>
                </a:extLst>
              </a:tr>
              <a:tr h="427500">
                <a:tc>
                  <a:txBody>
                    <a:bodyPr/>
                    <a:lstStyle/>
                    <a:p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zh-TW" sz="20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從業人數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zh-TW" sz="20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變動數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8344036"/>
                  </a:ext>
                </a:extLst>
              </a:tr>
              <a:tr h="427500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en-US" sz="20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8,365,956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--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929707"/>
                  </a:ext>
                </a:extLst>
              </a:tr>
              <a:tr h="427500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en-US" sz="20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8,630,131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en-US" sz="20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264,175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109141"/>
                  </a:ext>
                </a:extLst>
              </a:tr>
              <a:tr h="427500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2019</a:t>
                      </a:r>
                      <a:endParaRPr lang="zh-TW" altLang="en-US" sz="20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en-US" sz="20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8,884,326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en-US" sz="20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254,195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253654"/>
                  </a:ext>
                </a:extLst>
              </a:tr>
              <a:tr h="427500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2020</a:t>
                      </a:r>
                      <a:endParaRPr lang="zh-TW" altLang="en-US" sz="20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en-US" sz="20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8,494,869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solidFill>
                            <a:srgbClr val="A2001F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(389,457)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61623"/>
                  </a:ext>
                </a:extLst>
              </a:tr>
              <a:tr h="427500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2021</a:t>
                      </a:r>
                      <a:endParaRPr lang="zh-TW" altLang="en-US" sz="20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en-US" sz="20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8,591,306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en-US" sz="20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96,437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075656"/>
                  </a:ext>
                </a:extLst>
              </a:tr>
              <a:tr h="427500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endParaRPr lang="zh-TW" altLang="en-US" sz="20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en-US" sz="20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9,181,043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/>
                      <a:r>
                        <a:rPr lang="en-US" sz="20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589,737</a:t>
                      </a:r>
                      <a:endParaRPr lang="zh-TW" sz="12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385313"/>
                  </a:ext>
                </a:extLst>
              </a:tr>
            </a:tbl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4CC1343B-F60A-4F69-C479-8F39D317528A}"/>
              </a:ext>
            </a:extLst>
          </p:cNvPr>
          <p:cNvGrpSpPr/>
          <p:nvPr/>
        </p:nvGrpSpPr>
        <p:grpSpPr>
          <a:xfrm>
            <a:off x="838800" y="1172508"/>
            <a:ext cx="6120000" cy="1329851"/>
            <a:chOff x="5938108" y="1446223"/>
            <a:chExt cx="5653650" cy="1329851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5CB9BB3-D3A0-3E68-DD55-55B3BBBB79FE}"/>
                </a:ext>
              </a:extLst>
            </p:cNvPr>
            <p:cNvSpPr/>
            <p:nvPr/>
          </p:nvSpPr>
          <p:spPr>
            <a:xfrm>
              <a:off x="5938108" y="1480074"/>
              <a:ext cx="5653650" cy="1296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 dirty="0"/>
            </a:p>
          </p:txBody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9E726BCE-A9E3-3CC4-9655-E16DA15024A3}"/>
                </a:ext>
              </a:extLst>
            </p:cNvPr>
            <p:cNvSpPr/>
            <p:nvPr/>
          </p:nvSpPr>
          <p:spPr>
            <a:xfrm>
              <a:off x="6070675" y="1446223"/>
              <a:ext cx="5436000" cy="1253200"/>
            </a:xfrm>
            <a:custGeom>
              <a:avLst/>
              <a:gdLst>
                <a:gd name="connsiteX0" fmla="*/ 0 w 8449511"/>
                <a:gd name="connsiteY0" fmla="*/ 131043 h 786240"/>
                <a:gd name="connsiteX1" fmla="*/ 131043 w 8449511"/>
                <a:gd name="connsiteY1" fmla="*/ 0 h 786240"/>
                <a:gd name="connsiteX2" fmla="*/ 8318468 w 8449511"/>
                <a:gd name="connsiteY2" fmla="*/ 0 h 786240"/>
                <a:gd name="connsiteX3" fmla="*/ 8449511 w 8449511"/>
                <a:gd name="connsiteY3" fmla="*/ 131043 h 786240"/>
                <a:gd name="connsiteX4" fmla="*/ 8449511 w 8449511"/>
                <a:gd name="connsiteY4" fmla="*/ 655197 h 786240"/>
                <a:gd name="connsiteX5" fmla="*/ 8318468 w 8449511"/>
                <a:gd name="connsiteY5" fmla="*/ 786240 h 786240"/>
                <a:gd name="connsiteX6" fmla="*/ 131043 w 8449511"/>
                <a:gd name="connsiteY6" fmla="*/ 786240 h 786240"/>
                <a:gd name="connsiteX7" fmla="*/ 0 w 8449511"/>
                <a:gd name="connsiteY7" fmla="*/ 655197 h 786240"/>
                <a:gd name="connsiteX8" fmla="*/ 0 w 8449511"/>
                <a:gd name="connsiteY8" fmla="*/ 131043 h 78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9511" h="786240">
                  <a:moveTo>
                    <a:pt x="0" y="131043"/>
                  </a:moveTo>
                  <a:cubicBezTo>
                    <a:pt x="0" y="58670"/>
                    <a:pt x="58670" y="0"/>
                    <a:pt x="131043" y="0"/>
                  </a:cubicBezTo>
                  <a:lnTo>
                    <a:pt x="8318468" y="0"/>
                  </a:lnTo>
                  <a:cubicBezTo>
                    <a:pt x="8390841" y="0"/>
                    <a:pt x="8449511" y="58670"/>
                    <a:pt x="8449511" y="131043"/>
                  </a:cubicBezTo>
                  <a:lnTo>
                    <a:pt x="8449511" y="655197"/>
                  </a:lnTo>
                  <a:cubicBezTo>
                    <a:pt x="8449511" y="727570"/>
                    <a:pt x="8390841" y="786240"/>
                    <a:pt x="8318468" y="786240"/>
                  </a:cubicBezTo>
                  <a:lnTo>
                    <a:pt x="131043" y="786240"/>
                  </a:lnTo>
                  <a:cubicBezTo>
                    <a:pt x="58670" y="786240"/>
                    <a:pt x="0" y="727570"/>
                    <a:pt x="0" y="655197"/>
                  </a:cubicBezTo>
                  <a:lnTo>
                    <a:pt x="0" y="131043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821" tIns="129821" rIns="129821" bIns="129821" numCol="1" spcCol="1270" anchor="t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每次解封便會迎來急升的延誤率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疫情後的報復性旅遊是航空業的新挑戰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2BCE39B-EDAB-C168-92A1-C6108E3BE751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F08C230D-C857-15EF-BCCE-ADC7CBADF493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A13542A-1FD3-D7C6-1831-DE31D3D6E8BB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AE8977DD-CA70-AC0D-495E-9611AF9DB572}"/>
              </a:ext>
            </a:extLst>
          </p:cNvPr>
          <p:cNvSpPr/>
          <p:nvPr/>
        </p:nvSpPr>
        <p:spPr>
          <a:xfrm>
            <a:off x="953729" y="4778477"/>
            <a:ext cx="4139381" cy="422788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94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55BFAF6D-E55F-40AA-1A0C-A1DECCA48E32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375B1F6F-4BCF-6856-4DD6-76F3C23D2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5" name="標題 3">
              <a:extLst>
                <a:ext uri="{FF2B5EF4-FFF2-40B4-BE49-F238E27FC236}">
                  <a16:creationId xmlns:a16="http://schemas.microsoft.com/office/drawing/2014/main" id="{AD6EE765-8CF8-B610-7ECD-A84FDAC8EC17}"/>
                </a:ext>
              </a:extLst>
            </p:cNvPr>
            <p:cNvSpPr txBox="1">
              <a:spLocks/>
            </p:cNvSpPr>
            <p:nvPr/>
          </p:nvSpPr>
          <p:spPr>
            <a:xfrm>
              <a:off x="1956000" y="2551839"/>
              <a:ext cx="8280000" cy="17543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2000"/>
              </a:schemeClr>
            </a:solidFill>
            <a:ln w="279400" cap="sq" cmpd="thinThick">
              <a:solidFill>
                <a:schemeClr val="accent3">
                  <a:lumMod val="40000"/>
                  <a:lumOff val="60000"/>
                  <a:alpha val="32000"/>
                </a:schemeClr>
              </a:solidFill>
              <a:miter lim="800000"/>
            </a:ln>
            <a:effectLst>
              <a:outerShdw blurRad="50800" dist="50800" dir="5400000" algn="ctr" rotWithShape="0">
                <a:schemeClr val="accent3">
                  <a:lumMod val="60000"/>
                  <a:lumOff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pPr algn="ctr" latinLnBrk="0"/>
              <a:r>
                <a:rPr lang="zh-TW" altLang="en-US" sz="6000" b="1" dirty="0">
                  <a:solidFill>
                    <a:srgbClr val="8000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機器學習</a:t>
              </a:r>
            </a:p>
          </p:txBody>
        </p: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EE29817F-0EF4-108E-632B-BB0304CC1F18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講者：林孟希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CDB824-F741-26F2-334C-0EC855538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195" y="181320"/>
            <a:ext cx="95804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94751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84AACC5-D555-332E-1C5E-EB898DBE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問題與預測目標設定</a:t>
            </a:r>
          </a:p>
        </p:txBody>
      </p:sp>
      <p:sp>
        <p:nvSpPr>
          <p:cNvPr id="42" name="投影片編號版面配置區 29">
            <a:extLst>
              <a:ext uri="{FF2B5EF4-FFF2-40B4-BE49-F238E27FC236}">
                <a16:creationId xmlns:a16="http://schemas.microsoft.com/office/drawing/2014/main" id="{F7530DED-3655-C8D8-2E3B-72A0291C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65435173-12DC-8EFF-0A10-C17C94D32A15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67DF4441-CFA2-A1FA-EFCD-A2D18FDE5BD1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B29B50F3-827B-98A9-87E4-600FAF281CC3}"/>
                </a:ext>
              </a:extLst>
            </p:cNvPr>
            <p:cNvSpPr/>
            <p:nvPr/>
          </p:nvSpPr>
          <p:spPr>
            <a:xfrm>
              <a:off x="881623" y="959082"/>
              <a:ext cx="4392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aphicFrame>
        <p:nvGraphicFramePr>
          <p:cNvPr id="48" name="表格 48">
            <a:extLst>
              <a:ext uri="{FF2B5EF4-FFF2-40B4-BE49-F238E27FC236}">
                <a16:creationId xmlns:a16="http://schemas.microsoft.com/office/drawing/2014/main" id="{8D8707AA-4658-D24E-C5F1-7429B8CE0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564219"/>
              </p:ext>
            </p:extLst>
          </p:nvPr>
        </p:nvGraphicFramePr>
        <p:xfrm>
          <a:off x="5509944" y="3362089"/>
          <a:ext cx="6264000" cy="201222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52800">
                  <a:extLst>
                    <a:ext uri="{9D8B030D-6E8A-4147-A177-3AD203B41FA5}">
                      <a16:colId xmlns:a16="http://schemas.microsoft.com/office/drawing/2014/main" val="3776067446"/>
                    </a:ext>
                  </a:extLst>
                </a:gridCol>
                <a:gridCol w="1252800">
                  <a:extLst>
                    <a:ext uri="{9D8B030D-6E8A-4147-A177-3AD203B41FA5}">
                      <a16:colId xmlns:a16="http://schemas.microsoft.com/office/drawing/2014/main" val="1448128703"/>
                    </a:ext>
                  </a:extLst>
                </a:gridCol>
                <a:gridCol w="1252800">
                  <a:extLst>
                    <a:ext uri="{9D8B030D-6E8A-4147-A177-3AD203B41FA5}">
                      <a16:colId xmlns:a16="http://schemas.microsoft.com/office/drawing/2014/main" val="99012042"/>
                    </a:ext>
                  </a:extLst>
                </a:gridCol>
                <a:gridCol w="1252800">
                  <a:extLst>
                    <a:ext uri="{9D8B030D-6E8A-4147-A177-3AD203B41FA5}">
                      <a16:colId xmlns:a16="http://schemas.microsoft.com/office/drawing/2014/main" val="2437324437"/>
                    </a:ext>
                  </a:extLst>
                </a:gridCol>
                <a:gridCol w="1252800">
                  <a:extLst>
                    <a:ext uri="{9D8B030D-6E8A-4147-A177-3AD203B41FA5}">
                      <a16:colId xmlns:a16="http://schemas.microsoft.com/office/drawing/2014/main" val="2766113490"/>
                    </a:ext>
                  </a:extLst>
                </a:gridCol>
              </a:tblGrid>
              <a:tr h="40244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【</a:t>
                      </a:r>
                      <a:r>
                        <a:rPr lang="zh-TW" altLang="en-US" sz="18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實際抵達</a:t>
                      </a:r>
                      <a:r>
                        <a:rPr lang="en-US" altLang="zh-TW" sz="18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】-【</a:t>
                      </a:r>
                      <a:r>
                        <a:rPr lang="zh-TW" altLang="en-US" sz="18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預計抵達</a:t>
                      </a:r>
                      <a:r>
                        <a:rPr lang="en-US" altLang="zh-TW" sz="18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】</a:t>
                      </a:r>
                      <a:r>
                        <a:rPr lang="zh-TW" altLang="en-US" sz="18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的時間差距</a:t>
                      </a:r>
                      <a:r>
                        <a:rPr lang="en-US" altLang="zh-TW" sz="18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18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分鐘</a:t>
                      </a:r>
                      <a:r>
                        <a:rPr lang="en-US" altLang="zh-TW" sz="18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zh-TW" altLang="en-US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156338"/>
                  </a:ext>
                </a:extLst>
              </a:tr>
              <a:tr h="402445">
                <a:tc>
                  <a:txBody>
                    <a:bodyPr/>
                    <a:lstStyle/>
                    <a:p>
                      <a:pPr algn="ctr"/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提早</a:t>
                      </a:r>
                      <a:endParaRPr lang="zh-TW" alt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tx2"/>
                          </a:solidFill>
                        </a:rPr>
                        <a:t>準點</a:t>
                      </a:r>
                      <a:r>
                        <a:rPr lang="en-US" altLang="zh-TW" sz="1800" b="1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zh-TW" altLang="en-US" sz="1800" b="1" dirty="0">
                          <a:solidFill>
                            <a:schemeClr val="tx2"/>
                          </a:solidFill>
                        </a:rPr>
                        <a:t>稍早</a:t>
                      </a:r>
                      <a:r>
                        <a:rPr lang="en-US" altLang="zh-TW" sz="1800" b="1" dirty="0">
                          <a:solidFill>
                            <a:schemeClr val="tx2"/>
                          </a:solidFill>
                        </a:rPr>
                        <a:t>)</a:t>
                      </a:r>
                      <a:endParaRPr lang="zh-TW" altLang="en-US" sz="18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tx2"/>
                          </a:solidFill>
                        </a:rPr>
                        <a:t>準點</a:t>
                      </a:r>
                      <a:r>
                        <a:rPr lang="en-US" altLang="zh-TW" sz="1800" b="1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zh-TW" altLang="en-US" sz="1800" b="1" dirty="0">
                          <a:solidFill>
                            <a:schemeClr val="tx2"/>
                          </a:solidFill>
                        </a:rPr>
                        <a:t>稍晚</a:t>
                      </a:r>
                      <a:r>
                        <a:rPr lang="en-US" altLang="zh-TW" sz="1800" b="1" dirty="0">
                          <a:solidFill>
                            <a:schemeClr val="tx2"/>
                          </a:solidFill>
                        </a:rPr>
                        <a:t>)</a:t>
                      </a:r>
                      <a:endParaRPr lang="zh-TW" altLang="en-US" sz="18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800019"/>
                          </a:solidFill>
                        </a:rPr>
                        <a:t>延誤</a:t>
                      </a:r>
                      <a:endParaRPr lang="zh-TW" altLang="en-US" sz="1800" b="1" dirty="0">
                        <a:solidFill>
                          <a:srgbClr val="800019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028125"/>
                  </a:ext>
                </a:extLst>
              </a:tr>
              <a:tr h="40244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tx2"/>
                          </a:solidFill>
                        </a:rPr>
                        <a:t>分類級距</a:t>
                      </a:r>
                      <a:endParaRPr lang="zh-TW" altLang="en-US" sz="18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&lt; -15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-15</a:t>
                      </a:r>
                      <a:r>
                        <a:rPr lang="zh-TW" altLang="en-US" sz="1400" b="1" dirty="0">
                          <a:solidFill>
                            <a:schemeClr val="tx2"/>
                          </a:solidFill>
                        </a:rPr>
                        <a:t>～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0</a:t>
                      </a:r>
                      <a:r>
                        <a:rPr lang="zh-TW" altLang="en-US" sz="1400" b="1" dirty="0">
                          <a:solidFill>
                            <a:schemeClr val="tx2"/>
                          </a:solidFill>
                        </a:rPr>
                        <a:t>～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15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&gt; 15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465212"/>
                  </a:ext>
                </a:extLst>
              </a:tr>
              <a:tr h="40244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tx2"/>
                          </a:solidFill>
                        </a:rPr>
                        <a:t>分類等級</a:t>
                      </a:r>
                      <a:endParaRPr lang="zh-TW" altLang="en-US" sz="18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800019"/>
                          </a:solidFill>
                        </a:rPr>
                        <a:t>3</a:t>
                      </a:r>
                      <a:endParaRPr lang="zh-TW" altLang="en-US" sz="1400" b="1" dirty="0">
                        <a:solidFill>
                          <a:srgbClr val="800019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693911"/>
                  </a:ext>
                </a:extLst>
              </a:tr>
              <a:tr h="40244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tx2"/>
                          </a:solidFill>
                        </a:rPr>
                        <a:t>數據量</a:t>
                      </a:r>
                      <a:endParaRPr lang="zh-TW" altLang="en-US" sz="18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9,156,123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13,269,893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5,073,397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2"/>
                          </a:solidFill>
                        </a:rPr>
                        <a:t>1,427,446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298259"/>
                  </a:ext>
                </a:extLst>
              </a:tr>
            </a:tbl>
          </a:graphicData>
        </a:graphic>
      </p:graphicFrame>
      <p:pic>
        <p:nvPicPr>
          <p:cNvPr id="21" name="圖片 20" descr="一張含有 圖表 的圖片&#10;&#10;自動產生的描述">
            <a:extLst>
              <a:ext uri="{FF2B5EF4-FFF2-40B4-BE49-F238E27FC236}">
                <a16:creationId xmlns:a16="http://schemas.microsoft.com/office/drawing/2014/main" id="{4EABF719-21F4-D996-BE97-4A9CC91E28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4" r="-1"/>
          <a:stretch/>
        </p:blipFill>
        <p:spPr>
          <a:xfrm>
            <a:off x="509155" y="2795036"/>
            <a:ext cx="4699396" cy="363878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91C9CDC-E59B-6F4B-6F5A-BC69D5DB38D7}"/>
              </a:ext>
            </a:extLst>
          </p:cNvPr>
          <p:cNvSpPr txBox="1"/>
          <p:nvPr/>
        </p:nvSpPr>
        <p:spPr>
          <a:xfrm>
            <a:off x="2063301" y="2651233"/>
            <a:ext cx="20884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延誤分鐘累積分布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0CD799E-FB22-2BF6-5CB0-67F9633735A1}"/>
              </a:ext>
            </a:extLst>
          </p:cNvPr>
          <p:cNvGrpSpPr/>
          <p:nvPr/>
        </p:nvGrpSpPr>
        <p:grpSpPr>
          <a:xfrm>
            <a:off x="524618" y="1143924"/>
            <a:ext cx="4650055" cy="1431998"/>
            <a:chOff x="2931071" y="1165921"/>
            <a:chExt cx="4565987" cy="1455276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1F35B3F-D797-DC34-FC38-70F78627D5B4}"/>
                </a:ext>
              </a:extLst>
            </p:cNvPr>
            <p:cNvGrpSpPr/>
            <p:nvPr/>
          </p:nvGrpSpPr>
          <p:grpSpPr>
            <a:xfrm>
              <a:off x="2931071" y="1165921"/>
              <a:ext cx="4565987" cy="1455276"/>
              <a:chOff x="1102826" y="2542386"/>
              <a:chExt cx="5780382" cy="1247373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9A2BDE9-FA69-14F0-6AE1-70FAB5E0F948}"/>
                  </a:ext>
                </a:extLst>
              </p:cNvPr>
              <p:cNvSpPr/>
              <p:nvPr/>
            </p:nvSpPr>
            <p:spPr>
              <a:xfrm>
                <a:off x="1102826" y="2800373"/>
                <a:ext cx="5780382" cy="989386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FD141DC7-0432-AE39-004D-860606E79205}"/>
                  </a:ext>
                </a:extLst>
              </p:cNvPr>
              <p:cNvGrpSpPr/>
              <p:nvPr/>
            </p:nvGrpSpPr>
            <p:grpSpPr>
              <a:xfrm>
                <a:off x="1448425" y="2542386"/>
                <a:ext cx="2381491" cy="436807"/>
                <a:chOff x="345600" y="1037146"/>
                <a:chExt cx="2381491" cy="436807"/>
              </a:xfrm>
            </p:grpSpPr>
            <p:sp>
              <p:nvSpPr>
                <p:cNvPr id="14" name="矩形: 圓角 13">
                  <a:extLst>
                    <a:ext uri="{FF2B5EF4-FFF2-40B4-BE49-F238E27FC236}">
                      <a16:creationId xmlns:a16="http://schemas.microsoft.com/office/drawing/2014/main" id="{8BB40E6E-FEA6-1CA6-801C-B8A76787A789}"/>
                    </a:ext>
                  </a:extLst>
                </p:cNvPr>
                <p:cNvSpPr/>
                <p:nvPr/>
              </p:nvSpPr>
              <p:spPr>
                <a:xfrm>
                  <a:off x="345600" y="1037146"/>
                  <a:ext cx="2381491" cy="436807"/>
                </a:xfrm>
                <a:prstGeom prst="roundRect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矩形: 圓角 6">
                  <a:extLst>
                    <a:ext uri="{FF2B5EF4-FFF2-40B4-BE49-F238E27FC236}">
                      <a16:creationId xmlns:a16="http://schemas.microsoft.com/office/drawing/2014/main" id="{3EE87DD6-81D2-DF9D-03E5-E57A6B4EEAA7}"/>
                    </a:ext>
                  </a:extLst>
                </p:cNvPr>
                <p:cNvSpPr txBox="1"/>
                <p:nvPr/>
              </p:nvSpPr>
              <p:spPr>
                <a:xfrm>
                  <a:off x="375852" y="1081259"/>
                  <a:ext cx="2275277" cy="37073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82603" tIns="0" rIns="282603" bIns="0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b="1" kern="1200" spc="20" dirty="0">
                      <a:solidFill>
                        <a:schemeClr val="accent3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問題設定</a:t>
                  </a:r>
                </a:p>
              </p:txBody>
            </p:sp>
          </p:grpSp>
        </p:grpSp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923C3F44-8AD6-442C-A224-6807AF2271FE}"/>
                </a:ext>
              </a:extLst>
            </p:cNvPr>
            <p:cNvSpPr txBox="1"/>
            <p:nvPr/>
          </p:nvSpPr>
          <p:spPr>
            <a:xfrm>
              <a:off x="3012404" y="1711420"/>
              <a:ext cx="4464702" cy="798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機場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】【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航空公司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】【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】【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天氣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</a:p>
            <a:p>
              <a:pPr algn="just">
                <a:lnSpc>
                  <a:spcPct val="150000"/>
                </a:lnSpc>
              </a:pPr>
              <a:r>
                <a:rPr lang="zh-TW" altLang="en-US" sz="1600" b="1" spc="2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預測航班提早、延誤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等級的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多元分類問題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321FA0E2-9FC3-AF51-D2A1-74DD99D3A024}"/>
              </a:ext>
            </a:extLst>
          </p:cNvPr>
          <p:cNvGrpSpPr/>
          <p:nvPr/>
        </p:nvGrpSpPr>
        <p:grpSpPr>
          <a:xfrm>
            <a:off x="2641600" y="3058160"/>
            <a:ext cx="1300480" cy="2926080"/>
            <a:chOff x="2641600" y="3058160"/>
            <a:chExt cx="1300480" cy="2926080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06E5649-18AB-A6D0-EB8B-E43227599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1600" y="3058160"/>
              <a:ext cx="0" cy="292608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DFCDE03-D033-616D-056A-6DC5CA219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2080" y="3058160"/>
              <a:ext cx="0" cy="2926080"/>
            </a:xfrm>
            <a:prstGeom prst="line">
              <a:avLst/>
            </a:prstGeom>
            <a:ln w="28575">
              <a:solidFill>
                <a:srgbClr val="80001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69B4FFEB-31AA-3F18-8A35-26D0A58AF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1840" y="3058160"/>
              <a:ext cx="0" cy="2926080"/>
            </a:xfrm>
            <a:prstGeom prst="line">
              <a:avLst/>
            </a:prstGeom>
            <a:ln w="28575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887141E-9436-433F-473B-4040471785AB}"/>
              </a:ext>
            </a:extLst>
          </p:cNvPr>
          <p:cNvGrpSpPr/>
          <p:nvPr/>
        </p:nvGrpSpPr>
        <p:grpSpPr>
          <a:xfrm>
            <a:off x="415550" y="2965875"/>
            <a:ext cx="4759123" cy="3457549"/>
            <a:chOff x="415550" y="2965875"/>
            <a:chExt cx="4759123" cy="3457549"/>
          </a:xfrm>
        </p:grpSpPr>
        <p:pic>
          <p:nvPicPr>
            <p:cNvPr id="33" name="圖片 32" descr="一張含有 圖表 的圖片&#10;&#10;自動產生的描述">
              <a:extLst>
                <a:ext uri="{FF2B5EF4-FFF2-40B4-BE49-F238E27FC236}">
                  <a16:creationId xmlns:a16="http://schemas.microsoft.com/office/drawing/2014/main" id="{5F17F9D9-8087-BB33-007F-BC475464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550" y="2965875"/>
              <a:ext cx="4759123" cy="3457549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474E946-328F-1CFA-ED15-5E7458784A0E}"/>
                </a:ext>
              </a:extLst>
            </p:cNvPr>
            <p:cNvSpPr txBox="1"/>
            <p:nvPr/>
          </p:nvSpPr>
          <p:spPr>
            <a:xfrm>
              <a:off x="1178560" y="6075680"/>
              <a:ext cx="39116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5">
                      <a:lumMod val="50000"/>
                    </a:schemeClr>
                  </a:solidFill>
                </a:rPr>
                <a:t>提早         </a:t>
              </a:r>
              <a:r>
                <a:rPr lang="zh-TW" altLang="en-US" sz="1400" b="1" dirty="0">
                  <a:solidFill>
                    <a:schemeClr val="tx2"/>
                  </a:solidFill>
                </a:rPr>
                <a:t>準點</a:t>
              </a:r>
              <a:r>
                <a:rPr lang="en-US" altLang="zh-TW" sz="1400" b="1" dirty="0">
                  <a:solidFill>
                    <a:schemeClr val="tx2"/>
                  </a:solidFill>
                </a:rPr>
                <a:t>(</a:t>
              </a:r>
              <a:r>
                <a:rPr lang="zh-TW" altLang="en-US" sz="1400" b="1" dirty="0">
                  <a:solidFill>
                    <a:schemeClr val="tx2"/>
                  </a:solidFill>
                </a:rPr>
                <a:t>稍早</a:t>
              </a:r>
              <a:r>
                <a:rPr lang="en-US" altLang="zh-TW" sz="1400" b="1" dirty="0">
                  <a:solidFill>
                    <a:schemeClr val="tx2"/>
                  </a:solidFill>
                </a:rPr>
                <a:t>)</a:t>
              </a:r>
              <a:r>
                <a:rPr lang="zh-TW" altLang="en-US" sz="1400" b="1" dirty="0">
                  <a:solidFill>
                    <a:schemeClr val="tx2"/>
                  </a:solidFill>
                </a:rPr>
                <a:t>      準點</a:t>
              </a:r>
              <a:r>
                <a:rPr lang="en-US" altLang="zh-TW" sz="1400" b="1" dirty="0">
                  <a:solidFill>
                    <a:schemeClr val="tx2"/>
                  </a:solidFill>
                </a:rPr>
                <a:t>(</a:t>
              </a:r>
              <a:r>
                <a:rPr lang="zh-TW" altLang="en-US" sz="1400" b="1" dirty="0">
                  <a:solidFill>
                    <a:schemeClr val="tx2"/>
                  </a:solidFill>
                </a:rPr>
                <a:t>稍晚</a:t>
              </a:r>
              <a:r>
                <a:rPr lang="en-US" altLang="zh-TW" sz="1400" b="1" dirty="0">
                  <a:solidFill>
                    <a:schemeClr val="tx2"/>
                  </a:solidFill>
                </a:rPr>
                <a:t>)</a:t>
              </a:r>
              <a:r>
                <a:rPr lang="zh-TW" altLang="en-US" sz="1400" b="1" dirty="0">
                  <a:solidFill>
                    <a:schemeClr val="tx2"/>
                  </a:solidFill>
                </a:rPr>
                <a:t>         </a:t>
              </a:r>
              <a:r>
                <a:rPr lang="zh-TW" altLang="en-US" sz="1400" b="1" dirty="0">
                  <a:solidFill>
                    <a:srgbClr val="800019"/>
                  </a:solidFill>
                </a:rPr>
                <a:t>延誤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867547A6-4CF5-BC5A-A0D3-9F514CD70CDB}"/>
              </a:ext>
            </a:extLst>
          </p:cNvPr>
          <p:cNvGrpSpPr/>
          <p:nvPr/>
        </p:nvGrpSpPr>
        <p:grpSpPr>
          <a:xfrm>
            <a:off x="5509944" y="1143924"/>
            <a:ext cx="4650055" cy="1431998"/>
            <a:chOff x="2931071" y="1165921"/>
            <a:chExt cx="4565987" cy="1455276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782FACE6-5DCC-025E-FC2A-D37FB57B16AB}"/>
                </a:ext>
              </a:extLst>
            </p:cNvPr>
            <p:cNvGrpSpPr/>
            <p:nvPr/>
          </p:nvGrpSpPr>
          <p:grpSpPr>
            <a:xfrm>
              <a:off x="2931071" y="1165921"/>
              <a:ext cx="4565987" cy="1455276"/>
              <a:chOff x="1102826" y="2542386"/>
              <a:chExt cx="5780382" cy="1247373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3102121-32EA-8FE8-BC72-24D6E3E31A32}"/>
                  </a:ext>
                </a:extLst>
              </p:cNvPr>
              <p:cNvSpPr/>
              <p:nvPr/>
            </p:nvSpPr>
            <p:spPr>
              <a:xfrm>
                <a:off x="1102826" y="2800373"/>
                <a:ext cx="5780382" cy="989386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B472FE70-8EE7-F261-29C7-8B9C71E4143F}"/>
                  </a:ext>
                </a:extLst>
              </p:cNvPr>
              <p:cNvGrpSpPr/>
              <p:nvPr/>
            </p:nvGrpSpPr>
            <p:grpSpPr>
              <a:xfrm>
                <a:off x="1448425" y="2542386"/>
                <a:ext cx="2492071" cy="436807"/>
                <a:chOff x="345600" y="1037146"/>
                <a:chExt cx="2492071" cy="436807"/>
              </a:xfrm>
            </p:grpSpPr>
            <p:sp>
              <p:nvSpPr>
                <p:cNvPr id="41" name="矩形: 圓角 40">
                  <a:extLst>
                    <a:ext uri="{FF2B5EF4-FFF2-40B4-BE49-F238E27FC236}">
                      <a16:creationId xmlns:a16="http://schemas.microsoft.com/office/drawing/2014/main" id="{E007B307-E563-A156-97CD-FD7492F81E66}"/>
                    </a:ext>
                  </a:extLst>
                </p:cNvPr>
                <p:cNvSpPr/>
                <p:nvPr/>
              </p:nvSpPr>
              <p:spPr>
                <a:xfrm>
                  <a:off x="345600" y="1037146"/>
                  <a:ext cx="2454181" cy="436807"/>
                </a:xfrm>
                <a:prstGeom prst="roundRect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3" name="矩形: 圓角 6">
                  <a:extLst>
                    <a:ext uri="{FF2B5EF4-FFF2-40B4-BE49-F238E27FC236}">
                      <a16:creationId xmlns:a16="http://schemas.microsoft.com/office/drawing/2014/main" id="{E6D82057-7990-5D34-4634-14DFB55DE9D1}"/>
                    </a:ext>
                  </a:extLst>
                </p:cNvPr>
                <p:cNvSpPr txBox="1"/>
                <p:nvPr/>
              </p:nvSpPr>
              <p:spPr>
                <a:xfrm>
                  <a:off x="375852" y="1081259"/>
                  <a:ext cx="2461819" cy="37073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82603" tIns="0" rIns="282603" bIns="0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b="1" kern="1200" spc="20" dirty="0">
                      <a:solidFill>
                        <a:schemeClr val="accent3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預測目標設定</a:t>
                  </a:r>
                </a:p>
              </p:txBody>
            </p:sp>
          </p:grpSp>
        </p:grpSp>
        <p:sp>
          <p:nvSpPr>
            <p:cNvPr id="38" name="TextBox 1">
              <a:extLst>
                <a:ext uri="{FF2B5EF4-FFF2-40B4-BE49-F238E27FC236}">
                  <a16:creationId xmlns:a16="http://schemas.microsoft.com/office/drawing/2014/main" id="{04A62DD0-F2F3-EAE7-9660-8CCF31058DEC}"/>
                </a:ext>
              </a:extLst>
            </p:cNvPr>
            <p:cNvSpPr txBox="1"/>
            <p:nvPr/>
          </p:nvSpPr>
          <p:spPr>
            <a:xfrm>
              <a:off x="3012404" y="1711420"/>
              <a:ext cx="4464702" cy="61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250000"/>
                </a:lnSpc>
              </a:pP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</a:t>
              </a:r>
              <a:r>
                <a:rPr lang="en-US" altLang="zh-TW" sz="1600" b="1" spc="2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15</a:t>
              </a:r>
              <a:r>
                <a:rPr lang="zh-TW" altLang="en-US" sz="1600" b="1" spc="2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分鐘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為級距進行提早、延誤等級分類</a:t>
              </a:r>
              <a:endParaRPr lang="en-US" altLang="zh-TW" sz="1600" b="1" spc="2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05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200C9-9207-AD4A-E35E-3633E15C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D1F4E0-FDCB-F116-1ADE-AACC5541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A423A04-B13D-F021-6A7A-0A6465B2DDB4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D0D1A912-3C1B-9D1F-572F-E1FD504A67D2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04F1EAA-2A81-2603-A39C-14541ADE228D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D7C403E9-3EDE-6FF2-2D50-ED4F54B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20" y="3634255"/>
            <a:ext cx="5400000" cy="1016410"/>
          </a:xfrm>
          <a:prstGeom prst="rect">
            <a:avLst/>
          </a:prstGeom>
          <a:ln>
            <a:solidFill>
              <a:srgbClr val="8000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94D31BFA-C106-417A-B45D-65CA182FC959}"/>
              </a:ext>
            </a:extLst>
          </p:cNvPr>
          <p:cNvGrpSpPr/>
          <p:nvPr/>
        </p:nvGrpSpPr>
        <p:grpSpPr>
          <a:xfrm>
            <a:off x="7037594" y="2149200"/>
            <a:ext cx="4753652" cy="3591454"/>
            <a:chOff x="7037594" y="2149200"/>
            <a:chExt cx="4753652" cy="359145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C3B11A9-F909-E013-CA69-FD3A6DFB9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594" y="2149200"/>
              <a:ext cx="4753652" cy="3591454"/>
            </a:xfrm>
            <a:prstGeom prst="rect">
              <a:avLst/>
            </a:prstGeom>
            <a:noFill/>
            <a:ln>
              <a:solidFill>
                <a:srgbClr val="80001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XGBoost - 維基百科，自由的百科全書">
              <a:extLst>
                <a:ext uri="{FF2B5EF4-FFF2-40B4-BE49-F238E27FC236}">
                  <a16:creationId xmlns:a16="http://schemas.microsoft.com/office/drawing/2014/main" id="{D2D7AB61-633A-14B4-7CC4-0B56135B3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481" y="2223911"/>
              <a:ext cx="1378364" cy="5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8B2D8AE-62B2-8780-FFEC-32C96F97CE9F}"/>
              </a:ext>
            </a:extLst>
          </p:cNvPr>
          <p:cNvGrpSpPr/>
          <p:nvPr/>
        </p:nvGrpSpPr>
        <p:grpSpPr>
          <a:xfrm>
            <a:off x="854962" y="1308249"/>
            <a:ext cx="5919207" cy="2179071"/>
            <a:chOff x="840682" y="2871758"/>
            <a:chExt cx="5919207" cy="217907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CE130673-7110-E88E-0B35-CFF373B01B44}"/>
                </a:ext>
              </a:extLst>
            </p:cNvPr>
            <p:cNvGrpSpPr/>
            <p:nvPr/>
          </p:nvGrpSpPr>
          <p:grpSpPr>
            <a:xfrm>
              <a:off x="840682" y="2871758"/>
              <a:ext cx="5919207" cy="2179071"/>
              <a:chOff x="1102826" y="2542386"/>
              <a:chExt cx="4818262" cy="1293142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F5DEBE1-32AC-46E6-8AA0-89162BF9EC74}"/>
                  </a:ext>
                </a:extLst>
              </p:cNvPr>
              <p:cNvSpPr/>
              <p:nvPr/>
            </p:nvSpPr>
            <p:spPr>
              <a:xfrm>
                <a:off x="1102826" y="2767341"/>
                <a:ext cx="4818262" cy="1068187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569C0AF5-1475-7E40-0540-8EC398FBB8EC}"/>
                  </a:ext>
                </a:extLst>
              </p:cNvPr>
              <p:cNvGrpSpPr/>
              <p:nvPr/>
            </p:nvGrpSpPr>
            <p:grpSpPr>
              <a:xfrm>
                <a:off x="1448425" y="2542386"/>
                <a:ext cx="1261027" cy="393309"/>
                <a:chOff x="345600" y="1037146"/>
                <a:chExt cx="1261027" cy="393309"/>
              </a:xfrm>
            </p:grpSpPr>
            <p:sp>
              <p:nvSpPr>
                <p:cNvPr id="18" name="矩形: 圓角 17">
                  <a:extLst>
                    <a:ext uri="{FF2B5EF4-FFF2-40B4-BE49-F238E27FC236}">
                      <a16:creationId xmlns:a16="http://schemas.microsoft.com/office/drawing/2014/main" id="{F4E48AD5-7FD6-7E66-3283-9C107B477708}"/>
                    </a:ext>
                  </a:extLst>
                </p:cNvPr>
                <p:cNvSpPr/>
                <p:nvPr/>
              </p:nvSpPr>
              <p:spPr>
                <a:xfrm>
                  <a:off x="345600" y="1037146"/>
                  <a:ext cx="1260079" cy="384547"/>
                </a:xfrm>
                <a:prstGeom prst="roundRect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矩形: 圓角 6">
                  <a:extLst>
                    <a:ext uri="{FF2B5EF4-FFF2-40B4-BE49-F238E27FC236}">
                      <a16:creationId xmlns:a16="http://schemas.microsoft.com/office/drawing/2014/main" id="{101B5577-41D4-EB14-A2BA-3586688D1378}"/>
                    </a:ext>
                  </a:extLst>
                </p:cNvPr>
                <p:cNvSpPr txBox="1"/>
                <p:nvPr/>
              </p:nvSpPr>
              <p:spPr>
                <a:xfrm>
                  <a:off x="375852" y="1081260"/>
                  <a:ext cx="1230775" cy="34919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82603" tIns="0" rIns="282603" bIns="0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b="1" kern="1200" spc="20" dirty="0">
                      <a:solidFill>
                        <a:schemeClr val="accent3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模型設定</a:t>
                  </a:r>
                </a:p>
              </p:txBody>
            </p:sp>
          </p:grpSp>
        </p:grpSp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0CE248EA-89E4-58B0-1843-4C0C621A03DA}"/>
                </a:ext>
              </a:extLst>
            </p:cNvPr>
            <p:cNvSpPr txBox="1"/>
            <p:nvPr/>
          </p:nvSpPr>
          <p:spPr>
            <a:xfrm>
              <a:off x="878820" y="3621170"/>
              <a:ext cx="5555799" cy="1155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模型選擇：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en-US" altLang="zh-TW" sz="1600" b="1" spc="2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XGBoost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集成式極限梯度提升框架</a:t>
              </a:r>
              <a:endParaRPr lang="en-US" altLang="zh-TW" sz="1600" b="1" spc="2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50000"/>
                </a:lnSpc>
              </a:pP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訓練目標函數：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en-US" altLang="zh-TW" sz="1600" b="1" spc="2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multi:softprob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多元分類函數</a:t>
              </a:r>
              <a:endParaRPr lang="en-US" altLang="zh-TW" sz="1600" b="1" spc="2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50000"/>
                </a:lnSpc>
              </a:pP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模型評估指標：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en-US" altLang="zh-TW" sz="1600" b="1" spc="2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mlogloss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多類別對數損失函數</a:t>
              </a:r>
              <a:endParaRPr lang="en-US" altLang="zh-TW" sz="1600" b="1" spc="2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F258C48-68D1-FE0A-700E-F384ED7CB318}"/>
              </a:ext>
            </a:extLst>
          </p:cNvPr>
          <p:cNvCxnSpPr/>
          <p:nvPr/>
        </p:nvCxnSpPr>
        <p:spPr>
          <a:xfrm>
            <a:off x="7598229" y="2924857"/>
            <a:ext cx="0" cy="1152000"/>
          </a:xfrm>
          <a:prstGeom prst="line">
            <a:avLst/>
          </a:prstGeom>
          <a:ln w="57150">
            <a:solidFill>
              <a:srgbClr val="80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283BE06-495F-B6B4-4654-8A14F5DEABF0}"/>
              </a:ext>
            </a:extLst>
          </p:cNvPr>
          <p:cNvCxnSpPr/>
          <p:nvPr/>
        </p:nvCxnSpPr>
        <p:spPr>
          <a:xfrm>
            <a:off x="9609909" y="2924857"/>
            <a:ext cx="0" cy="1152000"/>
          </a:xfrm>
          <a:prstGeom prst="line">
            <a:avLst/>
          </a:prstGeom>
          <a:ln w="57150">
            <a:solidFill>
              <a:srgbClr val="80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4D56B15-DA04-30AD-240F-316E8EE270C8}"/>
              </a:ext>
            </a:extLst>
          </p:cNvPr>
          <p:cNvCxnSpPr>
            <a:cxnSpLocks/>
          </p:cNvCxnSpPr>
          <p:nvPr/>
        </p:nvCxnSpPr>
        <p:spPr>
          <a:xfrm rot="5400000">
            <a:off x="10617967" y="2714033"/>
            <a:ext cx="0" cy="1152000"/>
          </a:xfrm>
          <a:prstGeom prst="line">
            <a:avLst/>
          </a:prstGeom>
          <a:ln w="57150">
            <a:solidFill>
              <a:srgbClr val="80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12E7E9C-A011-3C7E-AC7B-187D35332DB8}"/>
              </a:ext>
            </a:extLst>
          </p:cNvPr>
          <p:cNvCxnSpPr/>
          <p:nvPr/>
        </p:nvCxnSpPr>
        <p:spPr>
          <a:xfrm>
            <a:off x="8912679" y="4458382"/>
            <a:ext cx="0" cy="1062000"/>
          </a:xfrm>
          <a:prstGeom prst="line">
            <a:avLst/>
          </a:prstGeom>
          <a:ln w="57150">
            <a:solidFill>
              <a:srgbClr val="80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CA87CCA-0C25-053E-2086-A6057B2AA325}"/>
              </a:ext>
            </a:extLst>
          </p:cNvPr>
          <p:cNvCxnSpPr/>
          <p:nvPr/>
        </p:nvCxnSpPr>
        <p:spPr>
          <a:xfrm>
            <a:off x="9634198" y="4458382"/>
            <a:ext cx="0" cy="1062000"/>
          </a:xfrm>
          <a:prstGeom prst="line">
            <a:avLst/>
          </a:prstGeom>
          <a:ln w="57150">
            <a:solidFill>
              <a:srgbClr val="80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6143714-A62F-3ADF-9D43-6710A6005506}"/>
              </a:ext>
            </a:extLst>
          </p:cNvPr>
          <p:cNvCxnSpPr>
            <a:cxnSpLocks/>
          </p:cNvCxnSpPr>
          <p:nvPr/>
        </p:nvCxnSpPr>
        <p:spPr>
          <a:xfrm rot="5400000">
            <a:off x="9259840" y="4178474"/>
            <a:ext cx="0" cy="1260000"/>
          </a:xfrm>
          <a:prstGeom prst="line">
            <a:avLst/>
          </a:prstGeom>
          <a:ln w="57150">
            <a:solidFill>
              <a:srgbClr val="80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64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圖表 的圖片&#10;&#10;自動產生的描述">
            <a:extLst>
              <a:ext uri="{FF2B5EF4-FFF2-40B4-BE49-F238E27FC236}">
                <a16:creationId xmlns:a16="http://schemas.microsoft.com/office/drawing/2014/main" id="{14876DC9-C3B7-F8CE-63B6-71008F44F6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6818" y="2958390"/>
            <a:ext cx="4243763" cy="318282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6DD9383E-9F5B-EEAD-82D7-39C16161A39A}"/>
              </a:ext>
            </a:extLst>
          </p:cNvPr>
          <p:cNvSpPr/>
          <p:nvPr/>
        </p:nvSpPr>
        <p:spPr>
          <a:xfrm>
            <a:off x="881624" y="1219721"/>
            <a:ext cx="6274698" cy="3411274"/>
          </a:xfrm>
          <a:prstGeom prst="roundRect">
            <a:avLst>
              <a:gd name="adj" fmla="val 1942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CA0B780F-1294-FC6B-AE11-F574F025018B}"/>
              </a:ext>
            </a:extLst>
          </p:cNvPr>
          <p:cNvSpPr/>
          <p:nvPr/>
        </p:nvSpPr>
        <p:spPr>
          <a:xfrm>
            <a:off x="1158918" y="1564101"/>
            <a:ext cx="5640088" cy="2666199"/>
          </a:xfrm>
          <a:custGeom>
            <a:avLst/>
            <a:gdLst>
              <a:gd name="connsiteX0" fmla="*/ 0 w 8321175"/>
              <a:gd name="connsiteY0" fmla="*/ 103202 h 619200"/>
              <a:gd name="connsiteX1" fmla="*/ 103202 w 8321175"/>
              <a:gd name="connsiteY1" fmla="*/ 0 h 619200"/>
              <a:gd name="connsiteX2" fmla="*/ 8217973 w 8321175"/>
              <a:gd name="connsiteY2" fmla="*/ 0 h 619200"/>
              <a:gd name="connsiteX3" fmla="*/ 8321175 w 8321175"/>
              <a:gd name="connsiteY3" fmla="*/ 103202 h 619200"/>
              <a:gd name="connsiteX4" fmla="*/ 8321175 w 8321175"/>
              <a:gd name="connsiteY4" fmla="*/ 515998 h 619200"/>
              <a:gd name="connsiteX5" fmla="*/ 8217973 w 8321175"/>
              <a:gd name="connsiteY5" fmla="*/ 619200 h 619200"/>
              <a:gd name="connsiteX6" fmla="*/ 103202 w 8321175"/>
              <a:gd name="connsiteY6" fmla="*/ 619200 h 619200"/>
              <a:gd name="connsiteX7" fmla="*/ 0 w 8321175"/>
              <a:gd name="connsiteY7" fmla="*/ 515998 h 619200"/>
              <a:gd name="connsiteX8" fmla="*/ 0 w 8321175"/>
              <a:gd name="connsiteY8" fmla="*/ 103202 h 6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21175" h="619200">
                <a:moveTo>
                  <a:pt x="0" y="103202"/>
                </a:moveTo>
                <a:cubicBezTo>
                  <a:pt x="0" y="46205"/>
                  <a:pt x="46205" y="0"/>
                  <a:pt x="103202" y="0"/>
                </a:cubicBezTo>
                <a:lnTo>
                  <a:pt x="8217973" y="0"/>
                </a:lnTo>
                <a:cubicBezTo>
                  <a:pt x="8274970" y="0"/>
                  <a:pt x="8321175" y="46205"/>
                  <a:pt x="8321175" y="103202"/>
                </a:cubicBezTo>
                <a:lnTo>
                  <a:pt x="8321175" y="515998"/>
                </a:lnTo>
                <a:cubicBezTo>
                  <a:pt x="8321175" y="572995"/>
                  <a:pt x="8274970" y="619200"/>
                  <a:pt x="8217973" y="619200"/>
                </a:cubicBezTo>
                <a:lnTo>
                  <a:pt x="103202" y="619200"/>
                </a:lnTo>
                <a:cubicBezTo>
                  <a:pt x="46205" y="619200"/>
                  <a:pt x="0" y="572995"/>
                  <a:pt x="0" y="515998"/>
                </a:cubicBezTo>
                <a:lnTo>
                  <a:pt x="0" y="103202"/>
                </a:lnTo>
                <a:close/>
              </a:path>
            </a:pathLst>
          </a:custGeom>
          <a:noFill/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4435" tIns="30227" rIns="294435" bIns="30227" numCol="1" spcCol="1270" anchor="ctr" anchorCtr="0">
            <a:noAutofit/>
          </a:bodyPr>
          <a:lstStyle/>
          <a:p>
            <a:pPr lvl="0" algn="just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經歷三年的疫情重創後，全球產業發生重大轉變，其中航空業更面臨著防疫政策鬆綁</a:t>
            </a:r>
            <a:r>
              <a:rPr lang="zh-TW" altLang="en-US" sz="2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伴隨的</a:t>
            </a:r>
            <a:r>
              <a:rPr lang="zh-TW" altLang="en-US" sz="2400" b="1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報復性旅客人潮，若能掌握關鍵數據報告，就能從中發覺商業契機。 </a:t>
            </a:r>
            <a:endParaRPr lang="en-US" altLang="zh-TW" sz="24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DC9480-9EE8-74A9-6B0D-C03BF792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研究動機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2BD928-953B-1DFE-4014-CAE08DE2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894183DD-6AB7-B21C-5CC8-44AE56614DEE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BE27BEB7-A890-78A1-B066-F1AEFA93B5A7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4C4461E-A60E-40B1-B854-2C624C441535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206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E90EE6-215E-EADC-53BF-F41639CAE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特徵工程</a:t>
            </a:r>
          </a:p>
        </p:txBody>
      </p:sp>
      <p:sp>
        <p:nvSpPr>
          <p:cNvPr id="42" name="投影片編號版面配置區 29">
            <a:extLst>
              <a:ext uri="{FF2B5EF4-FFF2-40B4-BE49-F238E27FC236}">
                <a16:creationId xmlns:a16="http://schemas.microsoft.com/office/drawing/2014/main" id="{F7530DED-3655-C8D8-2E3B-72A0291C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40</a:t>
            </a:fld>
            <a:endParaRPr lang="ko-KR" altLang="en-US" dirty="0"/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71EEEAD3-3BFD-9719-C97F-DF215477F85C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CACB9236-FCD3-3AED-03A7-338A6D5554C8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E1A8D4A-7A33-2139-9618-4B9A59A91CF3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2" name="TextBox 229">
            <a:extLst>
              <a:ext uri="{FF2B5EF4-FFF2-40B4-BE49-F238E27FC236}">
                <a16:creationId xmlns:a16="http://schemas.microsoft.com/office/drawing/2014/main" id="{36FAA884-64B5-1377-38D6-DA17A16A2512}"/>
              </a:ext>
            </a:extLst>
          </p:cNvPr>
          <p:cNvSpPr txBox="1"/>
          <p:nvPr/>
        </p:nvSpPr>
        <p:spPr>
          <a:xfrm>
            <a:off x="2252044" y="1470666"/>
            <a:ext cx="348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類別欄位</a:t>
            </a:r>
            <a:endParaRPr lang="en-US" altLang="zh-TW" sz="1800" b="1" dirty="0">
              <a:solidFill>
                <a:schemeClr val="bg1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3CE855F-5FF7-54BB-7D12-F8B23CA6C25E}"/>
              </a:ext>
            </a:extLst>
          </p:cNvPr>
          <p:cNvGrpSpPr/>
          <p:nvPr/>
        </p:nvGrpSpPr>
        <p:grpSpPr>
          <a:xfrm>
            <a:off x="9923312" y="1106700"/>
            <a:ext cx="585967" cy="5040000"/>
            <a:chOff x="9923312" y="1106700"/>
            <a:chExt cx="585967" cy="5040000"/>
          </a:xfrm>
        </p:grpSpPr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FF54D7C9-3E92-58C1-7B29-320FADD0AA73}"/>
                </a:ext>
              </a:extLst>
            </p:cNvPr>
            <p:cNvCxnSpPr>
              <a:cxnSpLocks/>
            </p:cNvCxnSpPr>
            <p:nvPr/>
          </p:nvCxnSpPr>
          <p:spPr>
            <a:xfrm>
              <a:off x="9923312" y="1106700"/>
              <a:ext cx="0" cy="5040000"/>
            </a:xfrm>
            <a:prstGeom prst="straightConnector1">
              <a:avLst/>
            </a:prstGeom>
            <a:ln w="76200">
              <a:solidFill>
                <a:srgbClr val="8000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74F8E773-2C8A-083D-D430-D55D1146E2A4}"/>
                </a:ext>
              </a:extLst>
            </p:cNvPr>
            <p:cNvSpPr txBox="1"/>
            <p:nvPr/>
          </p:nvSpPr>
          <p:spPr>
            <a:xfrm>
              <a:off x="10016836" y="110670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800019"/>
                  </a:solidFill>
                </a:rPr>
                <a:t>小</a:t>
              </a: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BB831E4-AA33-EFBD-521F-BCD165AB0B4B}"/>
                </a:ext>
              </a:extLst>
            </p:cNvPr>
            <p:cNvSpPr txBox="1"/>
            <p:nvPr/>
          </p:nvSpPr>
          <p:spPr>
            <a:xfrm>
              <a:off x="10016836" y="568503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800019"/>
                  </a:solidFill>
                </a:rPr>
                <a:t>大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6FE8075-5D17-0601-1852-0BE32A14D355}"/>
              </a:ext>
            </a:extLst>
          </p:cNvPr>
          <p:cNvGrpSpPr/>
          <p:nvPr/>
        </p:nvGrpSpPr>
        <p:grpSpPr>
          <a:xfrm>
            <a:off x="881624" y="3792998"/>
            <a:ext cx="5919207" cy="2359071"/>
            <a:chOff x="553154" y="1269401"/>
            <a:chExt cx="5919207" cy="2359071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D0C7AB5-AEDA-1465-91F8-40A5CC8A31BA}"/>
                </a:ext>
              </a:extLst>
            </p:cNvPr>
            <p:cNvGrpSpPr/>
            <p:nvPr/>
          </p:nvGrpSpPr>
          <p:grpSpPr>
            <a:xfrm>
              <a:off x="553154" y="1269401"/>
              <a:ext cx="5919207" cy="2359071"/>
              <a:chOff x="1102826" y="2542386"/>
              <a:chExt cx="4818262" cy="1399961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C4A71A-3F8D-B7B1-DEBB-FCA97C21A19D}"/>
                  </a:ext>
                </a:extLst>
              </p:cNvPr>
              <p:cNvSpPr/>
              <p:nvPr/>
            </p:nvSpPr>
            <p:spPr>
              <a:xfrm>
                <a:off x="1102826" y="2767341"/>
                <a:ext cx="4818262" cy="1175006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73396EAB-EEEF-9CCF-3751-D3711198E93F}"/>
                  </a:ext>
                </a:extLst>
              </p:cNvPr>
              <p:cNvGrpSpPr/>
              <p:nvPr/>
            </p:nvGrpSpPr>
            <p:grpSpPr>
              <a:xfrm>
                <a:off x="1448425" y="2542386"/>
                <a:ext cx="1261027" cy="393309"/>
                <a:chOff x="345600" y="1037146"/>
                <a:chExt cx="1261027" cy="393309"/>
              </a:xfrm>
            </p:grpSpPr>
            <p:sp>
              <p:nvSpPr>
                <p:cNvPr id="9" name="矩形: 圓角 8">
                  <a:extLst>
                    <a:ext uri="{FF2B5EF4-FFF2-40B4-BE49-F238E27FC236}">
                      <a16:creationId xmlns:a16="http://schemas.microsoft.com/office/drawing/2014/main" id="{8C5EA209-3F77-2F6A-26E7-97605BFD6C83}"/>
                    </a:ext>
                  </a:extLst>
                </p:cNvPr>
                <p:cNvSpPr/>
                <p:nvPr/>
              </p:nvSpPr>
              <p:spPr>
                <a:xfrm>
                  <a:off x="345600" y="1037146"/>
                  <a:ext cx="1260079" cy="384547"/>
                </a:xfrm>
                <a:prstGeom prst="roundRect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0" name="矩形: 圓角 6">
                  <a:extLst>
                    <a:ext uri="{FF2B5EF4-FFF2-40B4-BE49-F238E27FC236}">
                      <a16:creationId xmlns:a16="http://schemas.microsoft.com/office/drawing/2014/main" id="{A6AAB777-65C5-E5D7-A509-9D5735040386}"/>
                    </a:ext>
                  </a:extLst>
                </p:cNvPr>
                <p:cNvSpPr txBox="1"/>
                <p:nvPr/>
              </p:nvSpPr>
              <p:spPr>
                <a:xfrm>
                  <a:off x="375852" y="1081260"/>
                  <a:ext cx="1230775" cy="34919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82603" tIns="0" rIns="282603" bIns="0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b="1" kern="1200" spc="20" dirty="0">
                      <a:solidFill>
                        <a:schemeClr val="accent3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數值欄位</a:t>
                  </a:r>
                </a:p>
              </p:txBody>
            </p:sp>
          </p:grpSp>
        </p:grpSp>
        <p:sp>
          <p:nvSpPr>
            <p:cNvPr id="41" name="TextBox 1">
              <a:extLst>
                <a:ext uri="{FF2B5EF4-FFF2-40B4-BE49-F238E27FC236}">
                  <a16:creationId xmlns:a16="http://schemas.microsoft.com/office/drawing/2014/main" id="{5342FBB6-A282-F7D8-CCB5-AFB25D3B1FE0}"/>
                </a:ext>
              </a:extLst>
            </p:cNvPr>
            <p:cNvSpPr txBox="1"/>
            <p:nvPr/>
          </p:nvSpPr>
          <p:spPr>
            <a:xfrm>
              <a:off x="670534" y="2022854"/>
              <a:ext cx="5555799" cy="157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dirty="0">
                  <a:solidFill>
                    <a:schemeClr val="accent5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維持樹狀模型分裂準確度</a:t>
              </a:r>
              <a:endParaRPr lang="en-US" altLang="zh-TW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Tree-based 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非基於距離度量而進行預測和分類的模型。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對特徵之間，不同取值範圍不敏感，因而</a:t>
              </a:r>
              <a:r>
                <a:rPr lang="zh-TW" altLang="en-US" sz="1600" b="1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不進行標準化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處理。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B2B2530-9915-75FF-F4AE-C4BD5DE3389E}"/>
              </a:ext>
            </a:extLst>
          </p:cNvPr>
          <p:cNvGrpSpPr/>
          <p:nvPr/>
        </p:nvGrpSpPr>
        <p:grpSpPr>
          <a:xfrm>
            <a:off x="854962" y="1308249"/>
            <a:ext cx="5919207" cy="2359070"/>
            <a:chOff x="840682" y="2871758"/>
            <a:chExt cx="5919207" cy="235907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2A3150A-3905-B85E-0135-6CF4C64AA9AF}"/>
                </a:ext>
              </a:extLst>
            </p:cNvPr>
            <p:cNvGrpSpPr/>
            <p:nvPr/>
          </p:nvGrpSpPr>
          <p:grpSpPr>
            <a:xfrm>
              <a:off x="840682" y="2871758"/>
              <a:ext cx="5919207" cy="2359070"/>
              <a:chOff x="1102826" y="2542386"/>
              <a:chExt cx="4818262" cy="139996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F580936-87CA-5A75-C7A5-B955E107CE4A}"/>
                  </a:ext>
                </a:extLst>
              </p:cNvPr>
              <p:cNvSpPr/>
              <p:nvPr/>
            </p:nvSpPr>
            <p:spPr>
              <a:xfrm>
                <a:off x="1102826" y="2767340"/>
                <a:ext cx="4818262" cy="1175006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88706ADD-953E-44CE-85EC-044F5C7AA928}"/>
                  </a:ext>
                </a:extLst>
              </p:cNvPr>
              <p:cNvGrpSpPr/>
              <p:nvPr/>
            </p:nvGrpSpPr>
            <p:grpSpPr>
              <a:xfrm>
                <a:off x="1448425" y="2542386"/>
                <a:ext cx="1261027" cy="393309"/>
                <a:chOff x="345600" y="1037146"/>
                <a:chExt cx="1261027" cy="393309"/>
              </a:xfrm>
            </p:grpSpPr>
            <p:sp>
              <p:nvSpPr>
                <p:cNvPr id="18" name="矩形: 圓角 17">
                  <a:extLst>
                    <a:ext uri="{FF2B5EF4-FFF2-40B4-BE49-F238E27FC236}">
                      <a16:creationId xmlns:a16="http://schemas.microsoft.com/office/drawing/2014/main" id="{DBCCCF12-3038-719B-3752-9791B3D0D9EB}"/>
                    </a:ext>
                  </a:extLst>
                </p:cNvPr>
                <p:cNvSpPr/>
                <p:nvPr/>
              </p:nvSpPr>
              <p:spPr>
                <a:xfrm>
                  <a:off x="345600" y="1037146"/>
                  <a:ext cx="1260079" cy="384547"/>
                </a:xfrm>
                <a:prstGeom prst="roundRect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矩形: 圓角 6">
                  <a:extLst>
                    <a:ext uri="{FF2B5EF4-FFF2-40B4-BE49-F238E27FC236}">
                      <a16:creationId xmlns:a16="http://schemas.microsoft.com/office/drawing/2014/main" id="{549A97BF-3122-8649-3A36-0AD2E23FBF56}"/>
                    </a:ext>
                  </a:extLst>
                </p:cNvPr>
                <p:cNvSpPr txBox="1"/>
                <p:nvPr/>
              </p:nvSpPr>
              <p:spPr>
                <a:xfrm>
                  <a:off x="375852" y="1081260"/>
                  <a:ext cx="1230775" cy="34919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82603" tIns="0" rIns="282603" bIns="0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b="1" kern="1200" spc="20" dirty="0">
                      <a:solidFill>
                        <a:schemeClr val="accent3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類別欄位</a:t>
                  </a:r>
                </a:p>
              </p:txBody>
            </p:sp>
          </p:grpSp>
        </p:grpSp>
        <p:sp>
          <p:nvSpPr>
            <p:cNvPr id="29" name="TextBox 1">
              <a:extLst>
                <a:ext uri="{FF2B5EF4-FFF2-40B4-BE49-F238E27FC236}">
                  <a16:creationId xmlns:a16="http://schemas.microsoft.com/office/drawing/2014/main" id="{8D08C0CB-FFE5-02A5-6CE8-AF475C296869}"/>
                </a:ext>
              </a:extLst>
            </p:cNvPr>
            <p:cNvSpPr txBox="1"/>
            <p:nvPr/>
          </p:nvSpPr>
          <p:spPr>
            <a:xfrm>
              <a:off x="878820" y="3621170"/>
              <a:ext cx="5555799" cy="157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dirty="0">
                  <a:solidFill>
                    <a:schemeClr val="accent5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降低訓練雜訊</a:t>
              </a:r>
              <a:endParaRPr lang="en-US" altLang="zh-TW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Tree-based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模型框架不適用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 hot encoding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為保持類別間的獨特性，選擇以</a:t>
              </a:r>
              <a:r>
                <a:rPr lang="zh-TW" altLang="en-US" sz="1600" b="1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頻率編碼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作為編碼方式，</a:t>
              </a:r>
              <a:r>
                <a:rPr lang="zh-TW" altLang="en-US" sz="1600" b="1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頻率編碼越大，代表該機場、航空公司的載運量越高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16C7545-FC11-1169-48A1-C179C8DA0098}"/>
              </a:ext>
            </a:extLst>
          </p:cNvPr>
          <p:cNvGrpSpPr/>
          <p:nvPr/>
        </p:nvGrpSpPr>
        <p:grpSpPr>
          <a:xfrm>
            <a:off x="7315196" y="1106700"/>
            <a:ext cx="2371816" cy="5040000"/>
            <a:chOff x="7315196" y="1106700"/>
            <a:chExt cx="2371816" cy="50400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7EB8644-6A53-BDC6-C617-4C965416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</a:blip>
            <a:stretch>
              <a:fillRect/>
            </a:stretch>
          </p:blipFill>
          <p:spPr>
            <a:xfrm>
              <a:off x="7315196" y="1106700"/>
              <a:ext cx="2371816" cy="50400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90E27CC-D817-6135-47CA-21CF3AA78707}"/>
                </a:ext>
              </a:extLst>
            </p:cNvPr>
            <p:cNvSpPr txBox="1"/>
            <p:nvPr/>
          </p:nvSpPr>
          <p:spPr>
            <a:xfrm>
              <a:off x="7543476" y="1106700"/>
              <a:ext cx="2143536" cy="269304"/>
            </a:xfrm>
            <a:prstGeom prst="rect">
              <a:avLst/>
            </a:prstGeom>
            <a:solidFill>
              <a:srgbClr val="4D4D4D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150" b="1" dirty="0">
                  <a:solidFill>
                    <a:schemeClr val="bg2"/>
                  </a:solidFill>
                </a:rPr>
                <a:t>航空公司     航班數     頻率編碼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87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6EF07A7-CD29-A830-6A35-E52B94AA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初步模型結果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53D9FC-B6CE-BA98-F97D-DCF5236D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1169F31-4360-4F78-07DC-A5D5B46799B7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2BB3A8F-CC01-715B-5ADE-7E00F4808D58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D8098BF-6A57-ADE7-B20C-76016FE1CD1A}"/>
                </a:ext>
              </a:extLst>
            </p:cNvPr>
            <p:cNvSpPr/>
            <p:nvPr/>
          </p:nvSpPr>
          <p:spPr>
            <a:xfrm>
              <a:off x="881623" y="959082"/>
              <a:ext cx="2952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E23A242-B12D-7403-B349-B93C252F064A}"/>
              </a:ext>
            </a:extLst>
          </p:cNvPr>
          <p:cNvGrpSpPr/>
          <p:nvPr/>
        </p:nvGrpSpPr>
        <p:grpSpPr>
          <a:xfrm>
            <a:off x="6391636" y="1630384"/>
            <a:ext cx="5400000" cy="4286057"/>
            <a:chOff x="6391636" y="1630384"/>
            <a:chExt cx="5400000" cy="4286057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B7CC152C-BE18-9B09-120F-8B9C779E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1636" y="1993287"/>
              <a:ext cx="5400000" cy="3923154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5EF61B2-0C7E-D547-7D28-E14A1FEF4E05}"/>
                </a:ext>
              </a:extLst>
            </p:cNvPr>
            <p:cNvSpPr txBox="1"/>
            <p:nvPr/>
          </p:nvSpPr>
          <p:spPr>
            <a:xfrm>
              <a:off x="8398786" y="1630384"/>
              <a:ext cx="20884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/>
                <a:t>延誤級距資料量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06A2272C-E034-FFBD-6538-B1DE62858601}"/>
              </a:ext>
            </a:extLst>
          </p:cNvPr>
          <p:cNvGrpSpPr/>
          <p:nvPr/>
        </p:nvGrpSpPr>
        <p:grpSpPr>
          <a:xfrm>
            <a:off x="854963" y="1308248"/>
            <a:ext cx="4539997" cy="1353671"/>
            <a:chOff x="840683" y="2871757"/>
            <a:chExt cx="4539997" cy="1353671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D2DC9B0-FBBC-89C7-A4D6-C30EB58397AA}"/>
                </a:ext>
              </a:extLst>
            </p:cNvPr>
            <p:cNvGrpSpPr/>
            <p:nvPr/>
          </p:nvGrpSpPr>
          <p:grpSpPr>
            <a:xfrm>
              <a:off x="840683" y="2871757"/>
              <a:ext cx="4539997" cy="1353671"/>
              <a:chOff x="1102827" y="2542386"/>
              <a:chExt cx="3695579" cy="803319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BE8D36F-5031-FDB0-66E6-2FD8E853F569}"/>
                  </a:ext>
                </a:extLst>
              </p:cNvPr>
              <p:cNvSpPr/>
              <p:nvPr/>
            </p:nvSpPr>
            <p:spPr>
              <a:xfrm>
                <a:off x="1102827" y="2767341"/>
                <a:ext cx="3695579" cy="578364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4B66E28F-741D-879E-C67C-FE030273AFEC}"/>
                  </a:ext>
                </a:extLst>
              </p:cNvPr>
              <p:cNvGrpSpPr/>
              <p:nvPr/>
            </p:nvGrpSpPr>
            <p:grpSpPr>
              <a:xfrm>
                <a:off x="1448425" y="2542386"/>
                <a:ext cx="1456085" cy="393309"/>
                <a:chOff x="345600" y="1037146"/>
                <a:chExt cx="1456085" cy="393309"/>
              </a:xfrm>
            </p:grpSpPr>
            <p:sp>
              <p:nvSpPr>
                <p:cNvPr id="40" name="矩形: 圓角 39">
                  <a:extLst>
                    <a:ext uri="{FF2B5EF4-FFF2-40B4-BE49-F238E27FC236}">
                      <a16:creationId xmlns:a16="http://schemas.microsoft.com/office/drawing/2014/main" id="{E9D125F2-BB07-ED75-41B1-23370B04132B}"/>
                    </a:ext>
                  </a:extLst>
                </p:cNvPr>
                <p:cNvSpPr/>
                <p:nvPr/>
              </p:nvSpPr>
              <p:spPr>
                <a:xfrm>
                  <a:off x="345600" y="1037146"/>
                  <a:ext cx="1456085" cy="384547"/>
                </a:xfrm>
                <a:prstGeom prst="roundRect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1" name="矩形: 圓角 6">
                  <a:extLst>
                    <a:ext uri="{FF2B5EF4-FFF2-40B4-BE49-F238E27FC236}">
                      <a16:creationId xmlns:a16="http://schemas.microsoft.com/office/drawing/2014/main" id="{E811372D-AA4E-3EA4-B348-94AACE076E85}"/>
                    </a:ext>
                  </a:extLst>
                </p:cNvPr>
                <p:cNvSpPr txBox="1"/>
                <p:nvPr/>
              </p:nvSpPr>
              <p:spPr>
                <a:xfrm>
                  <a:off x="375852" y="1081260"/>
                  <a:ext cx="1401022" cy="34919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82603" tIns="0" rIns="282603" bIns="0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b="1" spc="20" dirty="0">
                      <a:solidFill>
                        <a:schemeClr val="accent3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資料不平衡</a:t>
                  </a:r>
                  <a:endParaRPr lang="zh-TW" altLang="en-US" b="1" kern="1200" spc="20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</p:grpSp>
        </p:grpSp>
        <p:sp>
          <p:nvSpPr>
            <p:cNvPr id="37" name="TextBox 1">
              <a:extLst>
                <a:ext uri="{FF2B5EF4-FFF2-40B4-BE49-F238E27FC236}">
                  <a16:creationId xmlns:a16="http://schemas.microsoft.com/office/drawing/2014/main" id="{D6B0F1F7-33BD-07EA-04FC-74DC6BB1E558}"/>
                </a:ext>
              </a:extLst>
            </p:cNvPr>
            <p:cNvSpPr txBox="1"/>
            <p:nvPr/>
          </p:nvSpPr>
          <p:spPr>
            <a:xfrm>
              <a:off x="878821" y="3621170"/>
              <a:ext cx="4410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/>
                <a:t>模型集中預測在第 </a:t>
              </a:r>
              <a:r>
                <a:rPr lang="en-US" altLang="zh-TW" sz="1600" b="1" dirty="0"/>
                <a:t>0, 1</a:t>
              </a:r>
              <a:r>
                <a:rPr lang="zh-TW" altLang="en-US" sz="1600" b="1" dirty="0"/>
                <a:t> 兩類中。</a:t>
              </a:r>
              <a:endParaRPr lang="en-US" altLang="zh-TW" sz="1600" b="1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516A265-1EE4-EBC8-B76E-8CAFD48E2C31}"/>
              </a:ext>
            </a:extLst>
          </p:cNvPr>
          <p:cNvGrpSpPr/>
          <p:nvPr/>
        </p:nvGrpSpPr>
        <p:grpSpPr>
          <a:xfrm>
            <a:off x="872846" y="4060720"/>
            <a:ext cx="4760529" cy="2241755"/>
            <a:chOff x="872846" y="3991896"/>
            <a:chExt cx="4760529" cy="224175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CD1F3B3-3F5E-B0C8-E40C-C0DA244E3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5377"/>
            <a:stretch/>
          </p:blipFill>
          <p:spPr>
            <a:xfrm>
              <a:off x="872846" y="3991896"/>
              <a:ext cx="4760529" cy="2241755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33358225-F09F-CABC-81F9-553E1D579A28}"/>
                </a:ext>
              </a:extLst>
            </p:cNvPr>
            <p:cNvSpPr txBox="1"/>
            <p:nvPr/>
          </p:nvSpPr>
          <p:spPr>
            <a:xfrm>
              <a:off x="1032388" y="4414683"/>
              <a:ext cx="1142840" cy="95410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400" b="1" dirty="0">
                  <a:solidFill>
                    <a:schemeClr val="accent5">
                      <a:lumMod val="50000"/>
                    </a:schemeClr>
                  </a:solidFill>
                </a:rPr>
                <a:t>提早</a:t>
              </a:r>
              <a:endParaRPr lang="en-US" altLang="zh-TW" sz="1400" b="1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r"/>
              <a:r>
                <a:rPr lang="zh-TW" altLang="en-US" sz="1400" b="1" dirty="0">
                  <a:solidFill>
                    <a:schemeClr val="tx2"/>
                  </a:solidFill>
                </a:rPr>
                <a:t>準點</a:t>
              </a:r>
              <a:r>
                <a:rPr lang="en-US" altLang="zh-TW" sz="1400" b="1" dirty="0">
                  <a:solidFill>
                    <a:schemeClr val="tx2"/>
                  </a:solidFill>
                </a:rPr>
                <a:t>(</a:t>
              </a:r>
              <a:r>
                <a:rPr lang="zh-TW" altLang="en-US" sz="1400" b="1" dirty="0">
                  <a:solidFill>
                    <a:schemeClr val="tx2"/>
                  </a:solidFill>
                </a:rPr>
                <a:t>稍早</a:t>
              </a:r>
              <a:r>
                <a:rPr lang="en-US" altLang="zh-TW" sz="1400" b="1" dirty="0">
                  <a:solidFill>
                    <a:schemeClr val="tx2"/>
                  </a:solidFill>
                </a:rPr>
                <a:t>)</a:t>
              </a:r>
            </a:p>
            <a:p>
              <a:pPr algn="r"/>
              <a:r>
                <a:rPr lang="zh-TW" altLang="en-US" sz="1400" b="1" dirty="0">
                  <a:solidFill>
                    <a:schemeClr val="tx2"/>
                  </a:solidFill>
                </a:rPr>
                <a:t>準點</a:t>
              </a:r>
              <a:r>
                <a:rPr lang="en-US" altLang="zh-TW" sz="1400" b="1" dirty="0">
                  <a:solidFill>
                    <a:schemeClr val="tx2"/>
                  </a:solidFill>
                </a:rPr>
                <a:t>(</a:t>
              </a:r>
              <a:r>
                <a:rPr lang="zh-TW" altLang="en-US" sz="1400" b="1" dirty="0">
                  <a:solidFill>
                    <a:schemeClr val="tx2"/>
                  </a:solidFill>
                </a:rPr>
                <a:t>稍晚</a:t>
              </a:r>
              <a:r>
                <a:rPr lang="en-US" altLang="zh-TW" sz="1400" b="1" dirty="0">
                  <a:solidFill>
                    <a:schemeClr val="tx2"/>
                  </a:solidFill>
                </a:rPr>
                <a:t>)</a:t>
              </a:r>
            </a:p>
            <a:p>
              <a:pPr algn="r"/>
              <a:r>
                <a:rPr lang="zh-TW" altLang="en-US" sz="1400" b="1" dirty="0">
                  <a:solidFill>
                    <a:srgbClr val="800019"/>
                  </a:solidFill>
                </a:rPr>
                <a:t>延誤</a:t>
              </a: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0F70062C-E034-B16C-A9E1-9B4D34C985EF}"/>
              </a:ext>
            </a:extLst>
          </p:cNvPr>
          <p:cNvSpPr txBox="1"/>
          <p:nvPr/>
        </p:nvSpPr>
        <p:spPr>
          <a:xfrm>
            <a:off x="7177548" y="5515570"/>
            <a:ext cx="451300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</a:rPr>
              <a:t>提早         </a:t>
            </a:r>
            <a:r>
              <a:rPr lang="zh-TW" altLang="en-US" sz="1600" b="1" dirty="0">
                <a:solidFill>
                  <a:schemeClr val="tx2"/>
                </a:solidFill>
              </a:rPr>
              <a:t>準點</a:t>
            </a:r>
            <a:r>
              <a:rPr lang="en-US" altLang="zh-TW" sz="1600" b="1" dirty="0">
                <a:solidFill>
                  <a:schemeClr val="tx2"/>
                </a:solidFill>
              </a:rPr>
              <a:t>(</a:t>
            </a:r>
            <a:r>
              <a:rPr lang="zh-TW" altLang="en-US" sz="1600" b="1" dirty="0">
                <a:solidFill>
                  <a:schemeClr val="tx2"/>
                </a:solidFill>
              </a:rPr>
              <a:t>稍早</a:t>
            </a:r>
            <a:r>
              <a:rPr lang="en-US" altLang="zh-TW" sz="1600" b="1" dirty="0">
                <a:solidFill>
                  <a:schemeClr val="tx2"/>
                </a:solidFill>
              </a:rPr>
              <a:t>)</a:t>
            </a:r>
            <a:r>
              <a:rPr lang="zh-TW" altLang="en-US" sz="1600" b="1" dirty="0">
                <a:solidFill>
                  <a:schemeClr val="tx2"/>
                </a:solidFill>
              </a:rPr>
              <a:t>       準點</a:t>
            </a:r>
            <a:r>
              <a:rPr lang="en-US" altLang="zh-TW" sz="1600" b="1" dirty="0">
                <a:solidFill>
                  <a:schemeClr val="tx2"/>
                </a:solidFill>
              </a:rPr>
              <a:t>(</a:t>
            </a:r>
            <a:r>
              <a:rPr lang="zh-TW" altLang="en-US" sz="1600" b="1" dirty="0">
                <a:solidFill>
                  <a:schemeClr val="tx2"/>
                </a:solidFill>
              </a:rPr>
              <a:t>稍晚</a:t>
            </a:r>
            <a:r>
              <a:rPr lang="en-US" altLang="zh-TW" sz="1600" b="1" dirty="0">
                <a:solidFill>
                  <a:schemeClr val="tx2"/>
                </a:solidFill>
              </a:rPr>
              <a:t>)</a:t>
            </a:r>
            <a:r>
              <a:rPr lang="zh-TW" altLang="en-US" sz="1600" b="1" dirty="0">
                <a:solidFill>
                  <a:schemeClr val="tx2"/>
                </a:solidFill>
              </a:rPr>
              <a:t>         </a:t>
            </a:r>
            <a:r>
              <a:rPr lang="zh-TW" altLang="en-US" sz="1600" b="1" dirty="0">
                <a:solidFill>
                  <a:srgbClr val="800019"/>
                </a:solidFill>
              </a:rPr>
              <a:t>延誤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CCA785-F7CF-F8E1-34B4-EA5C29F063D5}"/>
              </a:ext>
            </a:extLst>
          </p:cNvPr>
          <p:cNvSpPr/>
          <p:nvPr/>
        </p:nvSpPr>
        <p:spPr>
          <a:xfrm>
            <a:off x="9537290" y="4098163"/>
            <a:ext cx="2033741" cy="1771695"/>
          </a:xfrm>
          <a:prstGeom prst="rect">
            <a:avLst/>
          </a:prstGeom>
          <a:noFill/>
          <a:ln w="38100">
            <a:solidFill>
              <a:srgbClr val="80001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F8FA9C-AD4E-B690-8F5E-2BFF45060F99}"/>
              </a:ext>
            </a:extLst>
          </p:cNvPr>
          <p:cNvSpPr/>
          <p:nvPr/>
        </p:nvSpPr>
        <p:spPr>
          <a:xfrm>
            <a:off x="1209369" y="4925959"/>
            <a:ext cx="2664542" cy="462115"/>
          </a:xfrm>
          <a:prstGeom prst="rect">
            <a:avLst/>
          </a:prstGeom>
          <a:noFill/>
          <a:ln w="38100">
            <a:solidFill>
              <a:srgbClr val="80001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075A80-C634-40BD-0C29-017BF9E161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64"/>
          <a:stretch/>
        </p:blipFill>
        <p:spPr>
          <a:xfrm>
            <a:off x="872846" y="2728737"/>
            <a:ext cx="4760529" cy="128128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3C05F8B-B6C9-05A2-70A6-CE9B3583144B}"/>
              </a:ext>
            </a:extLst>
          </p:cNvPr>
          <p:cNvSpPr/>
          <p:nvPr/>
        </p:nvSpPr>
        <p:spPr>
          <a:xfrm>
            <a:off x="1160206" y="3071943"/>
            <a:ext cx="1356851" cy="861325"/>
          </a:xfrm>
          <a:prstGeom prst="rect">
            <a:avLst/>
          </a:prstGeom>
          <a:noFill/>
          <a:ln w="28575">
            <a:solidFill>
              <a:srgbClr val="E2BE84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EB58DFB-1270-7187-44F1-171BC22CF254}"/>
              </a:ext>
            </a:extLst>
          </p:cNvPr>
          <p:cNvSpPr/>
          <p:nvPr/>
        </p:nvSpPr>
        <p:spPr>
          <a:xfrm>
            <a:off x="7339780" y="2128685"/>
            <a:ext cx="2040194" cy="3751005"/>
          </a:xfrm>
          <a:prstGeom prst="rect">
            <a:avLst/>
          </a:prstGeom>
          <a:noFill/>
          <a:ln w="38100">
            <a:solidFill>
              <a:srgbClr val="E2BE84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0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08045-11D1-839F-7E22-A0D55957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模型優化</a:t>
            </a:r>
          </a:p>
        </p:txBody>
      </p:sp>
      <p:sp>
        <p:nvSpPr>
          <p:cNvPr id="42" name="投影片編號版面配置區 29">
            <a:extLst>
              <a:ext uri="{FF2B5EF4-FFF2-40B4-BE49-F238E27FC236}">
                <a16:creationId xmlns:a16="http://schemas.microsoft.com/office/drawing/2014/main" id="{F7530DED-3655-C8D8-2E3B-72A0291C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42</a:t>
            </a:fld>
            <a:endParaRPr lang="ko-KR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756BEA4E-5C37-C84B-098C-F7DDB3EA37A8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ADF8A6EF-F2AB-2E9F-5BEC-1A5270F2C065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5132345-0B91-C0AB-AE28-EB93B96E78C3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E0EA924B-2891-AFAA-B998-35851FEBCDCA}"/>
              </a:ext>
            </a:extLst>
          </p:cNvPr>
          <p:cNvGrpSpPr/>
          <p:nvPr/>
        </p:nvGrpSpPr>
        <p:grpSpPr>
          <a:xfrm>
            <a:off x="6391636" y="1630384"/>
            <a:ext cx="5400000" cy="4286057"/>
            <a:chOff x="6391636" y="1630384"/>
            <a:chExt cx="5400000" cy="428605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C03AC5D-FEBE-7E65-3DFE-FA452DCE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1636" y="1993287"/>
              <a:ext cx="5400000" cy="3923154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79C959E-ED96-56E7-BFC6-083967A320C5}"/>
                </a:ext>
              </a:extLst>
            </p:cNvPr>
            <p:cNvSpPr txBox="1"/>
            <p:nvPr/>
          </p:nvSpPr>
          <p:spPr>
            <a:xfrm>
              <a:off x="8398786" y="1630384"/>
              <a:ext cx="20884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/>
                <a:t>延誤級距資料量</a:t>
              </a:r>
            </a:p>
          </p:txBody>
        </p:sp>
      </p:grp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5C0D389-5766-8922-C440-51DFEA05EA59}"/>
              </a:ext>
            </a:extLst>
          </p:cNvPr>
          <p:cNvSpPr/>
          <p:nvPr/>
        </p:nvSpPr>
        <p:spPr>
          <a:xfrm>
            <a:off x="854963" y="5196441"/>
            <a:ext cx="4557600" cy="720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TW" b="1" dirty="0">
                <a:solidFill>
                  <a:srgbClr val="800019"/>
                </a:solidFill>
              </a:rPr>
              <a:t>n_samples</a:t>
            </a:r>
            <a:r>
              <a:rPr lang="pt-BR" altLang="zh-TW" b="1" dirty="0"/>
              <a:t> </a:t>
            </a:r>
            <a:r>
              <a:rPr lang="pt-BR" altLang="zh-TW" b="1" dirty="0">
                <a:solidFill>
                  <a:schemeClr val="tx1"/>
                </a:solidFill>
              </a:rPr>
              <a:t>/ (</a:t>
            </a:r>
            <a:r>
              <a:rPr lang="pt-BR" altLang="zh-TW" b="1" dirty="0">
                <a:solidFill>
                  <a:srgbClr val="800019"/>
                </a:solidFill>
              </a:rPr>
              <a:t>n_classes</a:t>
            </a:r>
            <a:r>
              <a:rPr lang="pt-BR" altLang="zh-TW" b="1" dirty="0"/>
              <a:t> </a:t>
            </a:r>
            <a:r>
              <a:rPr lang="pt-BR" altLang="zh-TW" b="1" dirty="0">
                <a:solidFill>
                  <a:schemeClr val="tx1"/>
                </a:solidFill>
              </a:rPr>
              <a:t>*</a:t>
            </a:r>
            <a:r>
              <a:rPr lang="pt-BR" altLang="zh-TW" b="1" dirty="0"/>
              <a:t> </a:t>
            </a:r>
            <a:r>
              <a:rPr lang="pt-BR" altLang="zh-TW" b="1" dirty="0">
                <a:solidFill>
                  <a:schemeClr val="accent5">
                    <a:lumMod val="50000"/>
                  </a:schemeClr>
                </a:solidFill>
              </a:rPr>
              <a:t>np.bincount</a:t>
            </a:r>
            <a:r>
              <a:rPr lang="pt-BR" altLang="zh-TW" b="1" dirty="0">
                <a:solidFill>
                  <a:schemeClr val="tx1"/>
                </a:solidFill>
              </a:rPr>
              <a:t>(</a:t>
            </a:r>
            <a:r>
              <a:rPr lang="pt-BR" altLang="zh-TW" b="1" dirty="0">
                <a:solidFill>
                  <a:srgbClr val="800019"/>
                </a:solidFill>
              </a:rPr>
              <a:t>y</a:t>
            </a:r>
            <a:r>
              <a:rPr lang="pt-BR" altLang="zh-TW" b="1" dirty="0">
                <a:solidFill>
                  <a:schemeClr val="tx1"/>
                </a:solidFill>
              </a:rPr>
              <a:t>))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16C8C49-192F-3D03-3A6C-5A916347408E}"/>
              </a:ext>
            </a:extLst>
          </p:cNvPr>
          <p:cNvGrpSpPr/>
          <p:nvPr/>
        </p:nvGrpSpPr>
        <p:grpSpPr>
          <a:xfrm>
            <a:off x="6391636" y="1993287"/>
            <a:ext cx="5399999" cy="3923154"/>
            <a:chOff x="6391636" y="1993287"/>
            <a:chExt cx="5399999" cy="392315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4B460D9-AB0D-3932-52B3-022C23387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1636" y="1993287"/>
              <a:ext cx="5399999" cy="39231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39B1156-8310-EE18-68A2-D4A723FC2865}"/>
                </a:ext>
              </a:extLst>
            </p:cNvPr>
            <p:cNvSpPr txBox="1"/>
            <p:nvPr/>
          </p:nvSpPr>
          <p:spPr>
            <a:xfrm>
              <a:off x="9708444" y="344311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accent5">
                      <a:lumMod val="50000"/>
                    </a:schemeClr>
                  </a:solidFill>
                </a:rPr>
                <a:t>X1</a:t>
              </a:r>
              <a:r>
                <a:rPr lang="zh-TW" altLang="en-US" b="1" dirty="0">
                  <a:solidFill>
                    <a:schemeClr val="accent5">
                      <a:lumMod val="50000"/>
                    </a:schemeClr>
                  </a:solidFill>
                </a:rPr>
                <a:t>倍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79A23E7-BF2E-8411-A2CD-00413760B351}"/>
                </a:ext>
              </a:extLst>
            </p:cNvPr>
            <p:cNvSpPr txBox="1"/>
            <p:nvPr/>
          </p:nvSpPr>
          <p:spPr>
            <a:xfrm>
              <a:off x="10842977" y="393417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accent5">
                      <a:lumMod val="50000"/>
                    </a:schemeClr>
                  </a:solidFill>
                </a:rPr>
                <a:t>X6</a:t>
              </a:r>
              <a:r>
                <a:rPr lang="zh-TW" altLang="en-US" b="1" dirty="0">
                  <a:solidFill>
                    <a:schemeClr val="accent5">
                      <a:lumMod val="50000"/>
                    </a:schemeClr>
                  </a:solidFill>
                </a:rPr>
                <a:t>倍</a:t>
              </a:r>
            </a:p>
          </p:txBody>
        </p:sp>
      </p:grp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C576AF8A-EE11-B458-E04F-4D229D91F0D5}"/>
              </a:ext>
            </a:extLst>
          </p:cNvPr>
          <p:cNvCxnSpPr>
            <a:cxnSpLocks/>
            <a:stCxn id="23" idx="3"/>
            <a:endCxn id="8" idx="3"/>
          </p:cNvCxnSpPr>
          <p:nvPr/>
        </p:nvCxnSpPr>
        <p:spPr>
          <a:xfrm>
            <a:off x="5394960" y="2327019"/>
            <a:ext cx="17603" cy="1767266"/>
          </a:xfrm>
          <a:prstGeom prst="curvedConnector3">
            <a:avLst>
              <a:gd name="adj1" fmla="val 1398642"/>
            </a:avLst>
          </a:prstGeom>
          <a:ln w="38100">
            <a:solidFill>
              <a:srgbClr val="800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弧形 36">
            <a:extLst>
              <a:ext uri="{FF2B5EF4-FFF2-40B4-BE49-F238E27FC236}">
                <a16:creationId xmlns:a16="http://schemas.microsoft.com/office/drawing/2014/main" id="{01E2D42D-BA3B-4E38-0B14-1DE2EFDC32A6}"/>
              </a:ext>
            </a:extLst>
          </p:cNvPr>
          <p:cNvCxnSpPr>
            <a:cxnSpLocks/>
            <a:stCxn id="23" idx="3"/>
            <a:endCxn id="13" idx="1"/>
          </p:cNvCxnSpPr>
          <p:nvPr/>
        </p:nvCxnSpPr>
        <p:spPr>
          <a:xfrm>
            <a:off x="5394960" y="2327019"/>
            <a:ext cx="996676" cy="162784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37F654CC-A7A7-CC4E-27F5-5289606C6ED2}"/>
              </a:ext>
            </a:extLst>
          </p:cNvPr>
          <p:cNvGrpSpPr/>
          <p:nvPr/>
        </p:nvGrpSpPr>
        <p:grpSpPr>
          <a:xfrm>
            <a:off x="854963" y="1308249"/>
            <a:ext cx="4539997" cy="1658470"/>
            <a:chOff x="840683" y="2871758"/>
            <a:chExt cx="4539997" cy="165847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199B100-B40F-BF83-3ADD-1E79719FE0B5}"/>
                </a:ext>
              </a:extLst>
            </p:cNvPr>
            <p:cNvGrpSpPr/>
            <p:nvPr/>
          </p:nvGrpSpPr>
          <p:grpSpPr>
            <a:xfrm>
              <a:off x="840683" y="2871758"/>
              <a:ext cx="4539997" cy="1658470"/>
              <a:chOff x="1102827" y="2542386"/>
              <a:chExt cx="3695579" cy="984198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C37C515-80DC-D78B-93C8-528E1944D5C3}"/>
                  </a:ext>
                </a:extLst>
              </p:cNvPr>
              <p:cNvSpPr/>
              <p:nvPr/>
            </p:nvSpPr>
            <p:spPr>
              <a:xfrm>
                <a:off x="1102827" y="2767340"/>
                <a:ext cx="3695579" cy="759244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76FE56C1-64D2-7926-C82D-8BB04BC061EA}"/>
                  </a:ext>
                </a:extLst>
              </p:cNvPr>
              <p:cNvGrpSpPr/>
              <p:nvPr/>
            </p:nvGrpSpPr>
            <p:grpSpPr>
              <a:xfrm>
                <a:off x="1448424" y="2542386"/>
                <a:ext cx="2192733" cy="393309"/>
                <a:chOff x="345599" y="1037146"/>
                <a:chExt cx="2192733" cy="393309"/>
              </a:xfrm>
            </p:grpSpPr>
            <p:sp>
              <p:nvSpPr>
                <p:cNvPr id="25" name="矩形: 圓角 24">
                  <a:extLst>
                    <a:ext uri="{FF2B5EF4-FFF2-40B4-BE49-F238E27FC236}">
                      <a16:creationId xmlns:a16="http://schemas.microsoft.com/office/drawing/2014/main" id="{1654D72F-BEBB-706D-CB10-251EF4504998}"/>
                    </a:ext>
                  </a:extLst>
                </p:cNvPr>
                <p:cNvSpPr/>
                <p:nvPr/>
              </p:nvSpPr>
              <p:spPr>
                <a:xfrm>
                  <a:off x="345599" y="1037146"/>
                  <a:ext cx="2157288" cy="384547"/>
                </a:xfrm>
                <a:prstGeom prst="roundRect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6" name="矩形: 圓角 6">
                  <a:extLst>
                    <a:ext uri="{FF2B5EF4-FFF2-40B4-BE49-F238E27FC236}">
                      <a16:creationId xmlns:a16="http://schemas.microsoft.com/office/drawing/2014/main" id="{79D8161E-699B-48AE-3EA2-31E980E88A27}"/>
                    </a:ext>
                  </a:extLst>
                </p:cNvPr>
                <p:cNvSpPr txBox="1"/>
                <p:nvPr/>
              </p:nvSpPr>
              <p:spPr>
                <a:xfrm>
                  <a:off x="375852" y="1081260"/>
                  <a:ext cx="2162480" cy="34919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82603" tIns="0" rIns="282603" bIns="0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b="1" spc="20" dirty="0">
                      <a:solidFill>
                        <a:schemeClr val="accent3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資料不平衡解決策略</a:t>
                  </a:r>
                  <a:endParaRPr lang="zh-TW" altLang="en-US" b="1" kern="1200" spc="20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</p:grpSp>
        </p:grpSp>
        <p:sp>
          <p:nvSpPr>
            <p:cNvPr id="22" name="TextBox 1">
              <a:extLst>
                <a:ext uri="{FF2B5EF4-FFF2-40B4-BE49-F238E27FC236}">
                  <a16:creationId xmlns:a16="http://schemas.microsoft.com/office/drawing/2014/main" id="{353909DB-577F-D466-69BC-543DC5B4827C}"/>
                </a:ext>
              </a:extLst>
            </p:cNvPr>
            <p:cNvSpPr txBox="1"/>
            <p:nvPr/>
          </p:nvSpPr>
          <p:spPr>
            <a:xfrm>
              <a:off x="878821" y="3621170"/>
              <a:ext cx="4410420" cy="78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600" b="1" spc="20" dirty="0">
                  <a:solidFill>
                    <a:schemeClr val="accent5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資料量平衡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：複製量少類別資料</a:t>
              </a:r>
              <a:endParaRPr lang="en-US" altLang="zh-TW" sz="1600" b="1" spc="2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600" b="1" spc="2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加權平衡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：提升模型對量少類別的關注度</a:t>
              </a:r>
              <a:endParaRPr lang="en-US" altLang="zh-TW" sz="1600" b="1" spc="20" dirty="0">
                <a:solidFill>
                  <a:srgbClr val="8000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3BDF1A-EBAB-356D-FD70-276CC5C64245}"/>
              </a:ext>
            </a:extLst>
          </p:cNvPr>
          <p:cNvSpPr txBox="1"/>
          <p:nvPr/>
        </p:nvSpPr>
        <p:spPr>
          <a:xfrm>
            <a:off x="7177548" y="5515570"/>
            <a:ext cx="451300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</a:rPr>
              <a:t>提早         </a:t>
            </a:r>
            <a:r>
              <a:rPr lang="zh-TW" altLang="en-US" sz="1600" b="1" dirty="0">
                <a:solidFill>
                  <a:schemeClr val="tx2"/>
                </a:solidFill>
              </a:rPr>
              <a:t>準點</a:t>
            </a:r>
            <a:r>
              <a:rPr lang="en-US" altLang="zh-TW" sz="1600" b="1" dirty="0">
                <a:solidFill>
                  <a:schemeClr val="tx2"/>
                </a:solidFill>
              </a:rPr>
              <a:t>(</a:t>
            </a:r>
            <a:r>
              <a:rPr lang="zh-TW" altLang="en-US" sz="1600" b="1" dirty="0">
                <a:solidFill>
                  <a:schemeClr val="tx2"/>
                </a:solidFill>
              </a:rPr>
              <a:t>稍早</a:t>
            </a:r>
            <a:r>
              <a:rPr lang="en-US" altLang="zh-TW" sz="1600" b="1" dirty="0">
                <a:solidFill>
                  <a:schemeClr val="tx2"/>
                </a:solidFill>
              </a:rPr>
              <a:t>)</a:t>
            </a:r>
            <a:r>
              <a:rPr lang="zh-TW" altLang="en-US" sz="1600" b="1" dirty="0">
                <a:solidFill>
                  <a:schemeClr val="tx2"/>
                </a:solidFill>
              </a:rPr>
              <a:t>       準點</a:t>
            </a:r>
            <a:r>
              <a:rPr lang="en-US" altLang="zh-TW" sz="1600" b="1" dirty="0">
                <a:solidFill>
                  <a:schemeClr val="tx2"/>
                </a:solidFill>
              </a:rPr>
              <a:t>(</a:t>
            </a:r>
            <a:r>
              <a:rPr lang="zh-TW" altLang="en-US" sz="1600" b="1" dirty="0">
                <a:solidFill>
                  <a:schemeClr val="tx2"/>
                </a:solidFill>
              </a:rPr>
              <a:t>稍晚</a:t>
            </a:r>
            <a:r>
              <a:rPr lang="en-US" altLang="zh-TW" sz="1600" b="1" dirty="0">
                <a:solidFill>
                  <a:schemeClr val="tx2"/>
                </a:solidFill>
              </a:rPr>
              <a:t>)</a:t>
            </a:r>
            <a:r>
              <a:rPr lang="zh-TW" altLang="en-US" sz="1600" b="1" dirty="0">
                <a:solidFill>
                  <a:schemeClr val="tx2"/>
                </a:solidFill>
              </a:rPr>
              <a:t>         </a:t>
            </a:r>
            <a:r>
              <a:rPr lang="zh-TW" altLang="en-US" sz="1600" b="1" dirty="0">
                <a:solidFill>
                  <a:srgbClr val="800019"/>
                </a:solidFill>
              </a:rPr>
              <a:t>延誤</a:t>
            </a:r>
          </a:p>
        </p:txBody>
      </p:sp>
      <p:pic>
        <p:nvPicPr>
          <p:cNvPr id="12" name="圖片 11" descr="一張含有 圖表 的圖片&#10;&#10;自動產生的描述">
            <a:extLst>
              <a:ext uri="{FF2B5EF4-FFF2-40B4-BE49-F238E27FC236}">
                <a16:creationId xmlns:a16="http://schemas.microsoft.com/office/drawing/2014/main" id="{5911C2DB-85F5-09D4-F3B1-5FF135149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63" y="3131536"/>
            <a:ext cx="4557600" cy="1925498"/>
          </a:xfrm>
          <a:prstGeom prst="rect">
            <a:avLst/>
          </a:prstGeom>
        </p:spPr>
      </p:pic>
      <p:pic>
        <p:nvPicPr>
          <p:cNvPr id="8" name="圖片 7" descr="一張含有 圖表 的圖片&#10;&#10;自動產生的描述">
            <a:extLst>
              <a:ext uri="{FF2B5EF4-FFF2-40B4-BE49-F238E27FC236}">
                <a16:creationId xmlns:a16="http://schemas.microsoft.com/office/drawing/2014/main" id="{BF296E0B-0EDE-C915-838C-B96352D6AF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63" y="3131536"/>
            <a:ext cx="4557600" cy="1925498"/>
          </a:xfrm>
          <a:prstGeom prst="rect">
            <a:avLst/>
          </a:prstGeo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E61E9BD-9F62-93CF-E359-10B14A28840D}"/>
              </a:ext>
            </a:extLst>
          </p:cNvPr>
          <p:cNvCxnSpPr/>
          <p:nvPr/>
        </p:nvCxnSpPr>
        <p:spPr>
          <a:xfrm>
            <a:off x="1219200" y="3718560"/>
            <a:ext cx="4114800" cy="0"/>
          </a:xfrm>
          <a:prstGeom prst="line">
            <a:avLst/>
          </a:prstGeom>
          <a:ln w="28575">
            <a:solidFill>
              <a:srgbClr val="80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6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08045-11D1-839F-7E22-A0D55957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運算速度優化</a:t>
            </a:r>
          </a:p>
        </p:txBody>
      </p:sp>
      <p:sp>
        <p:nvSpPr>
          <p:cNvPr id="42" name="投影片編號版面配置區 29">
            <a:extLst>
              <a:ext uri="{FF2B5EF4-FFF2-40B4-BE49-F238E27FC236}">
                <a16:creationId xmlns:a16="http://schemas.microsoft.com/office/drawing/2014/main" id="{F7530DED-3655-C8D8-2E3B-72A0291C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43</a:t>
            </a:fld>
            <a:endParaRPr lang="ko-KR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756BEA4E-5C37-C84B-098C-F7DDB3EA37A8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ADF8A6EF-F2AB-2E9F-5BEC-1A5270F2C065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5132345-0B91-C0AB-AE28-EB93B96E78C3}"/>
                </a:ext>
              </a:extLst>
            </p:cNvPr>
            <p:cNvSpPr/>
            <p:nvPr/>
          </p:nvSpPr>
          <p:spPr>
            <a:xfrm>
              <a:off x="881623" y="959082"/>
              <a:ext cx="2916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55AF31BF-6700-1D07-8EB3-599E93DA37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5928" y="3376382"/>
            <a:ext cx="4417409" cy="288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00E55CC-D9F6-E15F-EDFD-6173BD2E94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7583" y="3376382"/>
            <a:ext cx="4488490" cy="288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5F50D9E9-9B9A-4E90-E413-60EDEFC217E3}"/>
              </a:ext>
            </a:extLst>
          </p:cNvPr>
          <p:cNvSpPr txBox="1"/>
          <p:nvPr/>
        </p:nvSpPr>
        <p:spPr>
          <a:xfrm>
            <a:off x="5715000" y="1556902"/>
            <a:ext cx="2667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CPU</a:t>
            </a:r>
            <a:r>
              <a:rPr lang="zh-TW" altLang="en-US" b="1" dirty="0"/>
              <a:t>進行訓練運算</a:t>
            </a:r>
            <a:endParaRPr lang="en-US" altLang="zh-TW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epoch</a:t>
            </a:r>
            <a:r>
              <a:rPr lang="zh-TW" altLang="en-US" b="1" dirty="0"/>
              <a:t>：</a:t>
            </a:r>
            <a:r>
              <a:rPr lang="en-US" altLang="zh-TW" b="1" dirty="0"/>
              <a:t>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運算時間：</a:t>
            </a:r>
            <a:r>
              <a:rPr lang="en-US" altLang="zh-TW" b="1" dirty="0"/>
              <a:t>8min 20.4s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4D6DA63-07EA-D637-9547-731DD06A769A}"/>
              </a:ext>
            </a:extLst>
          </p:cNvPr>
          <p:cNvSpPr txBox="1"/>
          <p:nvPr/>
        </p:nvSpPr>
        <p:spPr>
          <a:xfrm>
            <a:off x="8901545" y="1556902"/>
            <a:ext cx="2452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GPU</a:t>
            </a:r>
            <a:r>
              <a:rPr lang="zh-TW" altLang="en-US" b="1" dirty="0"/>
              <a:t>進行訓練運算</a:t>
            </a:r>
            <a:endParaRPr lang="en-US" altLang="zh-TW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epoch</a:t>
            </a:r>
            <a:r>
              <a:rPr lang="zh-TW" altLang="en-US" b="1" dirty="0"/>
              <a:t>：</a:t>
            </a:r>
            <a:r>
              <a:rPr lang="en-US" altLang="zh-TW" b="1" dirty="0"/>
              <a:t>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運算時間：</a:t>
            </a:r>
            <a:r>
              <a:rPr lang="en-US" altLang="zh-TW" b="1" dirty="0">
                <a:solidFill>
                  <a:srgbClr val="800019"/>
                </a:solidFill>
              </a:rPr>
              <a:t>20.2s</a:t>
            </a:r>
          </a:p>
        </p:txBody>
      </p:sp>
      <p:cxnSp>
        <p:nvCxnSpPr>
          <p:cNvPr id="38" name="接點: 弧形 37">
            <a:extLst>
              <a:ext uri="{FF2B5EF4-FFF2-40B4-BE49-F238E27FC236}">
                <a16:creationId xmlns:a16="http://schemas.microsoft.com/office/drawing/2014/main" id="{FA932509-8AC0-8AC2-3C90-CFCE2CD35DCE}"/>
              </a:ext>
            </a:extLst>
          </p:cNvPr>
          <p:cNvCxnSpPr>
            <a:stCxn id="33" idx="2"/>
            <a:endCxn id="34" idx="2"/>
          </p:cNvCxnSpPr>
          <p:nvPr/>
        </p:nvCxnSpPr>
        <p:spPr>
          <a:xfrm rot="16200000" flipH="1">
            <a:off x="8588431" y="940660"/>
            <a:ext cx="12700" cy="3079144"/>
          </a:xfrm>
          <a:prstGeom prst="curvedConnector3">
            <a:avLst>
              <a:gd name="adj1" fmla="val 3272724"/>
            </a:avLst>
          </a:prstGeom>
          <a:ln w="38100">
            <a:solidFill>
              <a:srgbClr val="800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2E2ECC9-209D-1EE0-05B2-A44DE5605B5F}"/>
              </a:ext>
            </a:extLst>
          </p:cNvPr>
          <p:cNvSpPr txBox="1"/>
          <p:nvPr/>
        </p:nvSpPr>
        <p:spPr>
          <a:xfrm>
            <a:off x="9279081" y="2826327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800019"/>
                </a:solidFill>
              </a:rPr>
              <a:t>運算效能提升</a:t>
            </a:r>
            <a:r>
              <a:rPr lang="en-US" altLang="zh-TW" sz="2400" b="1" dirty="0">
                <a:solidFill>
                  <a:srgbClr val="800019"/>
                </a:solidFill>
              </a:rPr>
              <a:t>25</a:t>
            </a:r>
            <a:r>
              <a:rPr lang="zh-TW" altLang="en-US" sz="2400" b="1" dirty="0">
                <a:solidFill>
                  <a:srgbClr val="800019"/>
                </a:solidFill>
              </a:rPr>
              <a:t>倍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485DD66-E20D-2856-7DDD-A8085859F55F}"/>
              </a:ext>
            </a:extLst>
          </p:cNvPr>
          <p:cNvGrpSpPr/>
          <p:nvPr/>
        </p:nvGrpSpPr>
        <p:grpSpPr>
          <a:xfrm>
            <a:off x="854963" y="1308249"/>
            <a:ext cx="4539997" cy="1658470"/>
            <a:chOff x="1102827" y="2542386"/>
            <a:chExt cx="3695579" cy="984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38F3929-412C-682E-811B-90B24829E727}"/>
                </a:ext>
              </a:extLst>
            </p:cNvPr>
            <p:cNvSpPr/>
            <p:nvPr/>
          </p:nvSpPr>
          <p:spPr>
            <a:xfrm>
              <a:off x="1102827" y="2767340"/>
              <a:ext cx="3695579" cy="759244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BC3351C-0874-BD16-949A-333324A96C3F}"/>
                </a:ext>
              </a:extLst>
            </p:cNvPr>
            <p:cNvGrpSpPr/>
            <p:nvPr/>
          </p:nvGrpSpPr>
          <p:grpSpPr>
            <a:xfrm>
              <a:off x="1448425" y="2542386"/>
              <a:ext cx="1456085" cy="393309"/>
              <a:chOff x="345600" y="1037146"/>
              <a:chExt cx="1456085" cy="393309"/>
            </a:xfrm>
          </p:grpSpPr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BD19BD46-B7E5-B91D-5789-AFBC8F8B9760}"/>
                  </a:ext>
                </a:extLst>
              </p:cNvPr>
              <p:cNvSpPr/>
              <p:nvPr/>
            </p:nvSpPr>
            <p:spPr>
              <a:xfrm>
                <a:off x="345600" y="1037146"/>
                <a:ext cx="1456085" cy="384547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矩形: 圓角 6">
                <a:extLst>
                  <a:ext uri="{FF2B5EF4-FFF2-40B4-BE49-F238E27FC236}">
                    <a16:creationId xmlns:a16="http://schemas.microsoft.com/office/drawing/2014/main" id="{49951BF7-C78E-93C6-0520-3EDB557BA38B}"/>
                  </a:ext>
                </a:extLst>
              </p:cNvPr>
              <p:cNvSpPr txBox="1"/>
              <p:nvPr/>
            </p:nvSpPr>
            <p:spPr>
              <a:xfrm>
                <a:off x="375852" y="1081260"/>
                <a:ext cx="1401022" cy="34919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82603" tIns="0" rIns="282603" bIns="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TW" b="1" kern="1200" spc="20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GPU</a:t>
                </a:r>
                <a:r>
                  <a:rPr lang="zh-TW" altLang="en-US" b="1" kern="1200" spc="20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加速</a:t>
                </a:r>
              </a:p>
            </p:txBody>
          </p:sp>
        </p:grp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8E843F2F-F29B-1689-923D-D5FDDA422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08" y="2505570"/>
            <a:ext cx="4511431" cy="342930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34E87F45-D4E3-ACF6-A02C-82016FF48157}"/>
              </a:ext>
            </a:extLst>
          </p:cNvPr>
          <p:cNvSpPr txBox="1"/>
          <p:nvPr/>
        </p:nvSpPr>
        <p:spPr>
          <a:xfrm>
            <a:off x="893101" y="2057661"/>
            <a:ext cx="4410420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spc="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b="1" spc="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1600" b="1" spc="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加速的直方圖分裂算法來建構決策樹</a:t>
            </a:r>
            <a:endParaRPr lang="en-US" altLang="zh-TW" sz="1600" b="1" spc="2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8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6EF07A7-CD29-A830-6A35-E52B94AA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最終模型結果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53D9FC-B6CE-BA98-F97D-DCF5236D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1169F31-4360-4F78-07DC-A5D5B46799B7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2BB3A8F-CC01-715B-5ADE-7E00F4808D58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D8098BF-6A57-ADE7-B20C-76016FE1CD1A}"/>
                </a:ext>
              </a:extLst>
            </p:cNvPr>
            <p:cNvSpPr/>
            <p:nvPr/>
          </p:nvSpPr>
          <p:spPr>
            <a:xfrm>
              <a:off x="881623" y="959082"/>
              <a:ext cx="2952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圖片 9" descr="一張含有 資料表 的圖片&#10;&#10;自動產生的描述">
            <a:extLst>
              <a:ext uri="{FF2B5EF4-FFF2-40B4-BE49-F238E27FC236}">
                <a16:creationId xmlns:a16="http://schemas.microsoft.com/office/drawing/2014/main" id="{B8536216-2A34-51F7-C0B0-27B46CEC95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2"/>
          <a:stretch/>
        </p:blipFill>
        <p:spPr>
          <a:xfrm>
            <a:off x="6921912" y="1685533"/>
            <a:ext cx="4361306" cy="4361306"/>
          </a:xfrm>
          <a:prstGeom prst="rect">
            <a:avLst/>
          </a:prstGeom>
          <a:effectLst/>
        </p:spPr>
      </p:pic>
      <p:pic>
        <p:nvPicPr>
          <p:cNvPr id="5" name="圖片 4" descr="一張含有 日曆 的圖片&#10;&#10;自動產生的描述">
            <a:extLst>
              <a:ext uri="{FF2B5EF4-FFF2-40B4-BE49-F238E27FC236}">
                <a16:creationId xmlns:a16="http://schemas.microsoft.com/office/drawing/2014/main" id="{32775FEE-6889-1A3A-07DF-53151F802D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939" y="3470786"/>
            <a:ext cx="5457971" cy="2576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2BCB038-5572-2AFF-DC46-66938496643C}"/>
              </a:ext>
            </a:extLst>
          </p:cNvPr>
          <p:cNvSpPr/>
          <p:nvPr/>
        </p:nvSpPr>
        <p:spPr>
          <a:xfrm>
            <a:off x="3637508" y="3932902"/>
            <a:ext cx="720000" cy="360000"/>
          </a:xfrm>
          <a:prstGeom prst="rect">
            <a:avLst/>
          </a:prstGeom>
          <a:noFill/>
          <a:ln w="38100">
            <a:solidFill>
              <a:srgbClr val="E2BE8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DAEC4E3-6580-0B9F-05FD-7E4B9F11B036}"/>
              </a:ext>
            </a:extLst>
          </p:cNvPr>
          <p:cNvSpPr/>
          <p:nvPr/>
        </p:nvSpPr>
        <p:spPr>
          <a:xfrm>
            <a:off x="3637508" y="4689987"/>
            <a:ext cx="720000" cy="360000"/>
          </a:xfrm>
          <a:prstGeom prst="rect">
            <a:avLst/>
          </a:prstGeom>
          <a:noFill/>
          <a:ln w="38100">
            <a:solidFill>
              <a:srgbClr val="80001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E52F379E-D7A7-45BC-6362-E749EA94EB65}"/>
              </a:ext>
            </a:extLst>
          </p:cNvPr>
          <p:cNvSpPr/>
          <p:nvPr/>
        </p:nvSpPr>
        <p:spPr>
          <a:xfrm>
            <a:off x="10534116" y="5014193"/>
            <a:ext cx="533399" cy="511629"/>
          </a:xfrm>
          <a:prstGeom prst="ellipse">
            <a:avLst/>
          </a:prstGeom>
          <a:solidFill>
            <a:srgbClr val="E2BE84">
              <a:alpha val="14902"/>
            </a:srgbClr>
          </a:solidFill>
          <a:ln w="38100">
            <a:solidFill>
              <a:srgbClr val="E2BE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498AEB-A0DF-141A-6D13-0A42A06AFC2C}"/>
              </a:ext>
            </a:extLst>
          </p:cNvPr>
          <p:cNvSpPr txBox="1"/>
          <p:nvPr/>
        </p:nvSpPr>
        <p:spPr>
          <a:xfrm>
            <a:off x="9165515" y="3508080"/>
            <a:ext cx="2675719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8000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zh-TW" altLang="en-US" b="1" dirty="0">
                <a:solidFill>
                  <a:srgbClr val="1873B2"/>
                </a:solidFill>
              </a:rPr>
              <a:t>訓練集</a:t>
            </a:r>
            <a:r>
              <a:rPr lang="en-US" altLang="zh-TW" b="1" dirty="0">
                <a:solidFill>
                  <a:srgbClr val="1873B2"/>
                </a:solidFill>
              </a:rPr>
              <a:t> </a:t>
            </a:r>
            <a:r>
              <a:rPr lang="en-US" altLang="zh-TW" b="1" dirty="0" err="1">
                <a:solidFill>
                  <a:srgbClr val="1873B2"/>
                </a:solidFill>
              </a:rPr>
              <a:t>mlogloss</a:t>
            </a:r>
            <a:r>
              <a:rPr lang="en-US" altLang="zh-TW" b="1" dirty="0">
                <a:solidFill>
                  <a:srgbClr val="1873B2"/>
                </a:solidFill>
              </a:rPr>
              <a:t> : 1.04563</a:t>
            </a:r>
          </a:p>
          <a:p>
            <a:pPr algn="r"/>
            <a:r>
              <a:rPr lang="zh-TW" altLang="en-US" b="1" dirty="0">
                <a:solidFill>
                  <a:srgbClr val="FF7000"/>
                </a:solidFill>
              </a:rPr>
              <a:t>校驗集</a:t>
            </a:r>
            <a:r>
              <a:rPr lang="en-US" altLang="zh-TW" b="1" dirty="0">
                <a:solidFill>
                  <a:srgbClr val="FF7000"/>
                </a:solidFill>
              </a:rPr>
              <a:t> </a:t>
            </a:r>
            <a:r>
              <a:rPr lang="en-US" altLang="zh-TW" b="1" dirty="0" err="1">
                <a:solidFill>
                  <a:srgbClr val="FF7000"/>
                </a:solidFill>
              </a:rPr>
              <a:t>mlogloss</a:t>
            </a:r>
            <a:r>
              <a:rPr lang="en-US" altLang="zh-TW" b="1" dirty="0">
                <a:solidFill>
                  <a:srgbClr val="FF7000"/>
                </a:solidFill>
              </a:rPr>
              <a:t> : 1.05133</a:t>
            </a:r>
            <a:endParaRPr lang="zh-TW" altLang="en-US" b="1" dirty="0">
              <a:solidFill>
                <a:srgbClr val="FF7000"/>
              </a:solidFill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A83CAF3-222E-9819-A4F1-C98123F5DE2D}"/>
              </a:ext>
            </a:extLst>
          </p:cNvPr>
          <p:cNvGrpSpPr/>
          <p:nvPr/>
        </p:nvGrpSpPr>
        <p:grpSpPr>
          <a:xfrm>
            <a:off x="854963" y="1308248"/>
            <a:ext cx="4539997" cy="2011420"/>
            <a:chOff x="840683" y="2871757"/>
            <a:chExt cx="4539997" cy="2011420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E1ED07BC-98FE-50B8-003F-7F9C2D25343E}"/>
                </a:ext>
              </a:extLst>
            </p:cNvPr>
            <p:cNvGrpSpPr/>
            <p:nvPr/>
          </p:nvGrpSpPr>
          <p:grpSpPr>
            <a:xfrm>
              <a:off x="840683" y="2871757"/>
              <a:ext cx="4539997" cy="2011420"/>
              <a:chOff x="1102827" y="2542386"/>
              <a:chExt cx="3695579" cy="1193652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2687703-E5AB-156E-5719-B02DEB0C58D6}"/>
                  </a:ext>
                </a:extLst>
              </p:cNvPr>
              <p:cNvSpPr/>
              <p:nvPr/>
            </p:nvSpPr>
            <p:spPr>
              <a:xfrm>
                <a:off x="1102827" y="2767340"/>
                <a:ext cx="3695579" cy="968698"/>
              </a:xfrm>
              <a:prstGeom prst="rect">
                <a:avLst/>
              </a:prstGeom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E7D6B0BE-8226-DB75-D1DE-ED8F9CDFBC0B}"/>
                  </a:ext>
                </a:extLst>
              </p:cNvPr>
              <p:cNvGrpSpPr/>
              <p:nvPr/>
            </p:nvGrpSpPr>
            <p:grpSpPr>
              <a:xfrm>
                <a:off x="1448425" y="2542386"/>
                <a:ext cx="1261027" cy="393309"/>
                <a:chOff x="345600" y="1037146"/>
                <a:chExt cx="1261027" cy="393309"/>
              </a:xfrm>
            </p:grpSpPr>
            <p:sp>
              <p:nvSpPr>
                <p:cNvPr id="43" name="矩形: 圓角 42">
                  <a:extLst>
                    <a:ext uri="{FF2B5EF4-FFF2-40B4-BE49-F238E27FC236}">
                      <a16:creationId xmlns:a16="http://schemas.microsoft.com/office/drawing/2014/main" id="{F1F1F734-6873-F40A-EC73-B5C9EC34A3CC}"/>
                    </a:ext>
                  </a:extLst>
                </p:cNvPr>
                <p:cNvSpPr/>
                <p:nvPr/>
              </p:nvSpPr>
              <p:spPr>
                <a:xfrm>
                  <a:off x="345600" y="1037146"/>
                  <a:ext cx="1260079" cy="384547"/>
                </a:xfrm>
                <a:prstGeom prst="roundRect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4" name="矩形: 圓角 6">
                  <a:extLst>
                    <a:ext uri="{FF2B5EF4-FFF2-40B4-BE49-F238E27FC236}">
                      <a16:creationId xmlns:a16="http://schemas.microsoft.com/office/drawing/2014/main" id="{FD121689-EC62-C527-7D44-9626990E9965}"/>
                    </a:ext>
                  </a:extLst>
                </p:cNvPr>
                <p:cNvSpPr txBox="1"/>
                <p:nvPr/>
              </p:nvSpPr>
              <p:spPr>
                <a:xfrm>
                  <a:off x="375852" y="1081260"/>
                  <a:ext cx="1230775" cy="34919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82603" tIns="0" rIns="282603" bIns="0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b="1" kern="1200" spc="20" dirty="0">
                      <a:solidFill>
                        <a:schemeClr val="accent3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模型結果</a:t>
                  </a:r>
                </a:p>
              </p:txBody>
            </p:sp>
          </p:grpSp>
        </p:grpSp>
        <p:sp>
          <p:nvSpPr>
            <p:cNvPr id="40" name="TextBox 1">
              <a:extLst>
                <a:ext uri="{FF2B5EF4-FFF2-40B4-BE49-F238E27FC236}">
                  <a16:creationId xmlns:a16="http://schemas.microsoft.com/office/drawing/2014/main" id="{BD3EF545-90C9-681F-8548-49AD218F0BFD}"/>
                </a:ext>
              </a:extLst>
            </p:cNvPr>
            <p:cNvSpPr txBox="1"/>
            <p:nvPr/>
          </p:nvSpPr>
          <p:spPr>
            <a:xfrm>
              <a:off x="878821" y="3621170"/>
              <a:ext cx="4410420" cy="1155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在模型 </a:t>
              </a:r>
              <a:r>
                <a:rPr lang="en-US" altLang="zh-TW" sz="1600" b="1" spc="2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mlogloss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穩定收斂下，</a:t>
              </a:r>
              <a:endParaRPr lang="en-US" altLang="zh-TW" sz="1600" b="1" spc="2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600" b="1" spc="20" dirty="0">
                  <a:solidFill>
                    <a:schemeClr val="accent5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提早 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 </a:t>
              </a:r>
              <a:r>
                <a:rPr lang="zh-TW" altLang="en-US" sz="1600" b="1" spc="2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延誤 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 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recall 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召回率分別提升到了</a:t>
              </a:r>
              <a:endParaRPr lang="en-US" altLang="zh-TW" sz="1600" b="1" spc="2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1600" b="1" spc="20" dirty="0">
                  <a:solidFill>
                    <a:schemeClr val="accent5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0.70</a:t>
              </a:r>
              <a:r>
                <a:rPr lang="en-US" altLang="zh-TW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 </a:t>
              </a:r>
              <a:r>
                <a:rPr lang="en-US" altLang="zh-TW" sz="1600" b="1" spc="2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0.69</a:t>
              </a:r>
              <a:r>
                <a:rPr lang="zh-TW" altLang="en-US" sz="1600" b="1" spc="20" dirty="0">
                  <a:solidFill>
                    <a:srgbClr val="8000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600" b="1" spc="2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的分數。</a:t>
              </a:r>
              <a:endParaRPr lang="en-US" altLang="zh-TW" sz="1600" b="1" spc="2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93F137-89D1-FAD0-9C19-D69EA2CADFBB}"/>
              </a:ext>
            </a:extLst>
          </p:cNvPr>
          <p:cNvSpPr txBox="1"/>
          <p:nvPr/>
        </p:nvSpPr>
        <p:spPr>
          <a:xfrm>
            <a:off x="1022555" y="3962400"/>
            <a:ext cx="1231331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</a:rPr>
              <a:t>提早</a:t>
            </a:r>
            <a:endParaRPr lang="en-US" altLang="zh-TW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zh-TW" alt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準點</a:t>
            </a:r>
            <a:r>
              <a:rPr lang="en-US" altLang="zh-TW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稍早</a:t>
            </a:r>
            <a:r>
              <a:rPr lang="en-US" altLang="zh-TW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)</a:t>
            </a:r>
          </a:p>
          <a:p>
            <a:pPr algn="r"/>
            <a:r>
              <a:rPr lang="zh-TW" alt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準點</a:t>
            </a:r>
            <a:r>
              <a:rPr lang="en-US" altLang="zh-TW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稍晚</a:t>
            </a:r>
            <a:r>
              <a:rPr lang="en-US" altLang="zh-TW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)</a:t>
            </a:r>
          </a:p>
          <a:p>
            <a:pPr algn="r"/>
            <a:r>
              <a:rPr lang="zh-TW" altLang="en-US" sz="1600" b="1" dirty="0">
                <a:solidFill>
                  <a:srgbClr val="800019"/>
                </a:solidFill>
              </a:rPr>
              <a:t>延誤</a:t>
            </a:r>
          </a:p>
        </p:txBody>
      </p:sp>
    </p:spTree>
    <p:extLst>
      <p:ext uri="{BB962C8B-B14F-4D97-AF65-F5344CB8AC3E}">
        <p14:creationId xmlns:p14="http://schemas.microsoft.com/office/powerpoint/2010/main" val="57246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6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55BFAF6D-E55F-40AA-1A0C-A1DECCA48E32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375B1F6F-4BCF-6856-4DD6-76F3C23D2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5" name="標題 3">
              <a:extLst>
                <a:ext uri="{FF2B5EF4-FFF2-40B4-BE49-F238E27FC236}">
                  <a16:creationId xmlns:a16="http://schemas.microsoft.com/office/drawing/2014/main" id="{AD6EE765-8CF8-B610-7ECD-A84FDAC8EC17}"/>
                </a:ext>
              </a:extLst>
            </p:cNvPr>
            <p:cNvSpPr txBox="1">
              <a:spLocks/>
            </p:cNvSpPr>
            <p:nvPr/>
          </p:nvSpPr>
          <p:spPr>
            <a:xfrm>
              <a:off x="1956000" y="2551839"/>
              <a:ext cx="8280000" cy="17543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2000"/>
              </a:schemeClr>
            </a:solidFill>
            <a:ln w="279400" cap="sq" cmpd="thinThick">
              <a:solidFill>
                <a:schemeClr val="accent3">
                  <a:lumMod val="40000"/>
                  <a:lumOff val="60000"/>
                  <a:alpha val="32000"/>
                </a:schemeClr>
              </a:solidFill>
              <a:miter lim="800000"/>
            </a:ln>
            <a:effectLst>
              <a:outerShdw blurRad="50800" dist="50800" dir="5400000" algn="ctr" rotWithShape="0">
                <a:schemeClr val="accent3">
                  <a:lumMod val="60000"/>
                  <a:lumOff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pPr algn="ctr" latinLnBrk="0"/>
              <a:r>
                <a:rPr lang="zh-TW" altLang="en-US" sz="6000" b="1" dirty="0">
                  <a:solidFill>
                    <a:srgbClr val="8000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網站架設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E3BE1D13-D938-5223-E6A0-8ADE3E35C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800" y="180000"/>
            <a:ext cx="957600" cy="9576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5807D768-1417-268B-F75E-E6E6B1EEE1DB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講者：吳勁宏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3568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C84954-2C61-FFFA-D56B-EE603321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zh-TW" altLang="en-US" dirty="0"/>
              <a:t>環境架構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64CC1D-C176-D4A5-D0E2-E30A8BA1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0B752377-C51E-78F9-E460-6517809785CC}"/>
              </a:ext>
            </a:extLst>
          </p:cNvPr>
          <p:cNvSpPr/>
          <p:nvPr/>
        </p:nvSpPr>
        <p:spPr>
          <a:xfrm>
            <a:off x="9535550" y="2917990"/>
            <a:ext cx="668429" cy="46027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8F8ECBC-D0BD-8C27-F356-2E3F7659D227}"/>
              </a:ext>
            </a:extLst>
          </p:cNvPr>
          <p:cNvGrpSpPr>
            <a:grpSpLocks noChangeAspect="1"/>
          </p:cNvGrpSpPr>
          <p:nvPr/>
        </p:nvGrpSpPr>
        <p:grpSpPr>
          <a:xfrm>
            <a:off x="10271525" y="2737373"/>
            <a:ext cx="1627469" cy="946670"/>
            <a:chOff x="9992966" y="1908755"/>
            <a:chExt cx="2118770" cy="1232451"/>
          </a:xfrm>
        </p:grpSpPr>
        <p:sp>
          <p:nvSpPr>
            <p:cNvPr id="6" name="Google Shape;867;p49">
              <a:extLst>
                <a:ext uri="{FF2B5EF4-FFF2-40B4-BE49-F238E27FC236}">
                  <a16:creationId xmlns:a16="http://schemas.microsoft.com/office/drawing/2014/main" id="{D9F52A73-AEFD-DBBA-F7D4-ED5E77EB8A33}"/>
                </a:ext>
              </a:extLst>
            </p:cNvPr>
            <p:cNvSpPr/>
            <p:nvPr/>
          </p:nvSpPr>
          <p:spPr>
            <a:xfrm>
              <a:off x="10888787" y="2350602"/>
              <a:ext cx="332404" cy="350449"/>
            </a:xfrm>
            <a:custGeom>
              <a:avLst/>
              <a:gdLst/>
              <a:ahLst/>
              <a:cxnLst/>
              <a:rect l="l" t="t" r="r" b="b"/>
              <a:pathLst>
                <a:path w="15290" h="16120" extrusionOk="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" name="Google Shape;882;p49">
              <a:extLst>
                <a:ext uri="{FF2B5EF4-FFF2-40B4-BE49-F238E27FC236}">
                  <a16:creationId xmlns:a16="http://schemas.microsoft.com/office/drawing/2014/main" id="{BB8E4249-47E0-B95B-2C9D-2C6D310BBC60}"/>
                </a:ext>
              </a:extLst>
            </p:cNvPr>
            <p:cNvGrpSpPr/>
            <p:nvPr/>
          </p:nvGrpSpPr>
          <p:grpSpPr>
            <a:xfrm>
              <a:off x="10853741" y="1908755"/>
              <a:ext cx="402495" cy="387624"/>
              <a:chOff x="2583325" y="2972875"/>
              <a:chExt cx="462850" cy="445750"/>
            </a:xfrm>
          </p:grpSpPr>
          <p:sp>
            <p:nvSpPr>
              <p:cNvPr id="11" name="Google Shape;883;p49">
                <a:extLst>
                  <a:ext uri="{FF2B5EF4-FFF2-40B4-BE49-F238E27FC236}">
                    <a16:creationId xmlns:a16="http://schemas.microsoft.com/office/drawing/2014/main" id="{B79E60BC-E564-96D4-4A05-C9821447FEF3}"/>
                  </a:ext>
                </a:extLst>
              </p:cNvPr>
              <p:cNvSpPr/>
              <p:nvPr/>
            </p:nvSpPr>
            <p:spPr>
              <a:xfrm>
                <a:off x="2701775" y="3323350"/>
                <a:ext cx="2259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3811" extrusionOk="0">
                    <a:moveTo>
                      <a:pt x="2956" y="1"/>
                    </a:moveTo>
                    <a:lnTo>
                      <a:pt x="2956" y="2956"/>
                    </a:lnTo>
                    <a:lnTo>
                      <a:pt x="685" y="2956"/>
                    </a:lnTo>
                    <a:lnTo>
                      <a:pt x="514" y="3005"/>
                    </a:lnTo>
                    <a:lnTo>
                      <a:pt x="367" y="3103"/>
                    </a:lnTo>
                    <a:lnTo>
                      <a:pt x="245" y="3200"/>
                    </a:lnTo>
                    <a:lnTo>
                      <a:pt x="147" y="3322"/>
                    </a:lnTo>
                    <a:lnTo>
                      <a:pt x="50" y="3469"/>
                    </a:lnTo>
                    <a:lnTo>
                      <a:pt x="1" y="3640"/>
                    </a:lnTo>
                    <a:lnTo>
                      <a:pt x="1" y="3811"/>
                    </a:lnTo>
                    <a:lnTo>
                      <a:pt x="9037" y="3811"/>
                    </a:lnTo>
                    <a:lnTo>
                      <a:pt x="9037" y="3640"/>
                    </a:lnTo>
                    <a:lnTo>
                      <a:pt x="8988" y="3469"/>
                    </a:lnTo>
                    <a:lnTo>
                      <a:pt x="8891" y="3322"/>
                    </a:lnTo>
                    <a:lnTo>
                      <a:pt x="8793" y="3200"/>
                    </a:lnTo>
                    <a:lnTo>
                      <a:pt x="8671" y="3103"/>
                    </a:lnTo>
                    <a:lnTo>
                      <a:pt x="8524" y="3005"/>
                    </a:lnTo>
                    <a:lnTo>
                      <a:pt x="8353" y="2956"/>
                    </a:lnTo>
                    <a:lnTo>
                      <a:pt x="6082" y="2956"/>
                    </a:lnTo>
                    <a:lnTo>
                      <a:pt x="6082" y="1"/>
                    </a:lnTo>
                    <a:close/>
                  </a:path>
                </a:pathLst>
              </a:custGeom>
              <a:solidFill>
                <a:srgbClr val="8A9B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" name="Google Shape;884;p49">
                <a:extLst>
                  <a:ext uri="{FF2B5EF4-FFF2-40B4-BE49-F238E27FC236}">
                    <a16:creationId xmlns:a16="http://schemas.microsoft.com/office/drawing/2014/main" id="{1B1D3B97-6467-D128-E20A-A1BC28B63BEA}"/>
                  </a:ext>
                </a:extLst>
              </p:cNvPr>
              <p:cNvSpPr/>
              <p:nvPr/>
            </p:nvSpPr>
            <p:spPr>
              <a:xfrm>
                <a:off x="2583325" y="2972875"/>
                <a:ext cx="462850" cy="337075"/>
              </a:xfrm>
              <a:custGeom>
                <a:avLst/>
                <a:gdLst/>
                <a:ahLst/>
                <a:cxnLst/>
                <a:rect l="l" t="t" r="r" b="b"/>
                <a:pathLst>
                  <a:path w="18514" h="13483" extrusionOk="0">
                    <a:moveTo>
                      <a:pt x="17048" y="1466"/>
                    </a:moveTo>
                    <a:lnTo>
                      <a:pt x="17048" y="12017"/>
                    </a:lnTo>
                    <a:lnTo>
                      <a:pt x="1466" y="12017"/>
                    </a:lnTo>
                    <a:lnTo>
                      <a:pt x="1466" y="1466"/>
                    </a:lnTo>
                    <a:close/>
                    <a:moveTo>
                      <a:pt x="391" y="1"/>
                    </a:moveTo>
                    <a:lnTo>
                      <a:pt x="318" y="50"/>
                    </a:lnTo>
                    <a:lnTo>
                      <a:pt x="220" y="74"/>
                    </a:lnTo>
                    <a:lnTo>
                      <a:pt x="147" y="148"/>
                    </a:lnTo>
                    <a:lnTo>
                      <a:pt x="98" y="221"/>
                    </a:lnTo>
                    <a:lnTo>
                      <a:pt x="49" y="294"/>
                    </a:lnTo>
                    <a:lnTo>
                      <a:pt x="25" y="392"/>
                    </a:lnTo>
                    <a:lnTo>
                      <a:pt x="1" y="489"/>
                    </a:lnTo>
                    <a:lnTo>
                      <a:pt x="1" y="12994"/>
                    </a:lnTo>
                    <a:lnTo>
                      <a:pt x="25" y="13092"/>
                    </a:lnTo>
                    <a:lnTo>
                      <a:pt x="49" y="13189"/>
                    </a:lnTo>
                    <a:lnTo>
                      <a:pt x="98" y="13263"/>
                    </a:lnTo>
                    <a:lnTo>
                      <a:pt x="147" y="13336"/>
                    </a:lnTo>
                    <a:lnTo>
                      <a:pt x="220" y="13409"/>
                    </a:lnTo>
                    <a:lnTo>
                      <a:pt x="318" y="13434"/>
                    </a:lnTo>
                    <a:lnTo>
                      <a:pt x="391" y="13483"/>
                    </a:lnTo>
                    <a:lnTo>
                      <a:pt x="18123" y="13483"/>
                    </a:lnTo>
                    <a:lnTo>
                      <a:pt x="18196" y="13434"/>
                    </a:lnTo>
                    <a:lnTo>
                      <a:pt x="18293" y="13409"/>
                    </a:lnTo>
                    <a:lnTo>
                      <a:pt x="18367" y="13336"/>
                    </a:lnTo>
                    <a:lnTo>
                      <a:pt x="18416" y="13263"/>
                    </a:lnTo>
                    <a:lnTo>
                      <a:pt x="18464" y="13189"/>
                    </a:lnTo>
                    <a:lnTo>
                      <a:pt x="18489" y="13092"/>
                    </a:lnTo>
                    <a:lnTo>
                      <a:pt x="18513" y="12994"/>
                    </a:lnTo>
                    <a:lnTo>
                      <a:pt x="18513" y="489"/>
                    </a:lnTo>
                    <a:lnTo>
                      <a:pt x="18489" y="392"/>
                    </a:lnTo>
                    <a:lnTo>
                      <a:pt x="18464" y="294"/>
                    </a:lnTo>
                    <a:lnTo>
                      <a:pt x="18416" y="221"/>
                    </a:lnTo>
                    <a:lnTo>
                      <a:pt x="18367" y="148"/>
                    </a:lnTo>
                    <a:lnTo>
                      <a:pt x="18293" y="74"/>
                    </a:lnTo>
                    <a:lnTo>
                      <a:pt x="18196" y="50"/>
                    </a:lnTo>
                    <a:lnTo>
                      <a:pt x="18123" y="1"/>
                    </a:lnTo>
                    <a:close/>
                  </a:path>
                </a:pathLst>
              </a:custGeom>
              <a:solidFill>
                <a:srgbClr val="8A9B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8" name="Google Shape;867;p49">
              <a:extLst>
                <a:ext uri="{FF2B5EF4-FFF2-40B4-BE49-F238E27FC236}">
                  <a16:creationId xmlns:a16="http://schemas.microsoft.com/office/drawing/2014/main" id="{62BC56A1-EED1-4F2D-AA74-7ADD36B37970}"/>
                </a:ext>
              </a:extLst>
            </p:cNvPr>
            <p:cNvSpPr/>
            <p:nvPr/>
          </p:nvSpPr>
          <p:spPr>
            <a:xfrm>
              <a:off x="11269120" y="2350602"/>
              <a:ext cx="332404" cy="350449"/>
            </a:xfrm>
            <a:custGeom>
              <a:avLst/>
              <a:gdLst/>
              <a:ahLst/>
              <a:cxnLst/>
              <a:rect l="l" t="t" r="r" b="b"/>
              <a:pathLst>
                <a:path w="15290" h="16120" extrusionOk="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9" name="Google Shape;867;p49">
              <a:extLst>
                <a:ext uri="{FF2B5EF4-FFF2-40B4-BE49-F238E27FC236}">
                  <a16:creationId xmlns:a16="http://schemas.microsoft.com/office/drawing/2014/main" id="{1545C7DD-E42F-B094-F929-802C4A6985D6}"/>
                </a:ext>
              </a:extLst>
            </p:cNvPr>
            <p:cNvSpPr/>
            <p:nvPr/>
          </p:nvSpPr>
          <p:spPr>
            <a:xfrm>
              <a:off x="10508454" y="2350602"/>
              <a:ext cx="332404" cy="350449"/>
            </a:xfrm>
            <a:custGeom>
              <a:avLst/>
              <a:gdLst/>
              <a:ahLst/>
              <a:cxnLst/>
              <a:rect l="l" t="t" r="r" b="b"/>
              <a:pathLst>
                <a:path w="15290" h="16120" extrusionOk="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77FE9E9-16A4-7FB9-B05D-2FF24182A09C}"/>
                </a:ext>
              </a:extLst>
            </p:cNvPr>
            <p:cNvSpPr txBox="1"/>
            <p:nvPr/>
          </p:nvSpPr>
          <p:spPr>
            <a:xfrm>
              <a:off x="9992966" y="2756485"/>
              <a:ext cx="2118770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http://localhost:port</a:t>
              </a:r>
              <a:endParaRPr lang="zh-TW" altLang="en-US" sz="1400" dirty="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F5B2A6E-1E05-DBFE-C08A-2C29B276CD22}"/>
              </a:ext>
            </a:extLst>
          </p:cNvPr>
          <p:cNvGrpSpPr/>
          <p:nvPr/>
        </p:nvGrpSpPr>
        <p:grpSpPr>
          <a:xfrm>
            <a:off x="674702" y="1260632"/>
            <a:ext cx="8719539" cy="5092817"/>
            <a:chOff x="164102" y="976688"/>
            <a:chExt cx="9230140" cy="530419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8578E54-AD11-7348-0B7B-533177D27DDF}"/>
                </a:ext>
              </a:extLst>
            </p:cNvPr>
            <p:cNvSpPr/>
            <p:nvPr/>
          </p:nvSpPr>
          <p:spPr>
            <a:xfrm>
              <a:off x="164102" y="976688"/>
              <a:ext cx="9230140" cy="5304191"/>
            </a:xfrm>
            <a:prstGeom prst="rect">
              <a:avLst/>
            </a:prstGeom>
            <a:solidFill>
              <a:srgbClr val="EBF7FF"/>
            </a:solidFill>
            <a:ln w="381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8163BE6-37C1-8084-A599-7C9EA9AA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736" y="1721848"/>
              <a:ext cx="1714649" cy="160796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3595F46-3336-69AE-6AB9-E3291B40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0394" y="1721848"/>
              <a:ext cx="1718459" cy="161177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DE509B7-CB7C-CA60-A220-A4731FF7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5144" y="4392550"/>
              <a:ext cx="1722269" cy="1619391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45E4DA64-DC21-C94B-C7E7-A379CB96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6141" y="4392549"/>
              <a:ext cx="1718459" cy="1619391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F144076-D978-7D92-1A3C-4B65D4FBEF33}"/>
                </a:ext>
              </a:extLst>
            </p:cNvPr>
            <p:cNvSpPr/>
            <p:nvPr/>
          </p:nvSpPr>
          <p:spPr>
            <a:xfrm>
              <a:off x="3668486" y="1292808"/>
              <a:ext cx="2071858" cy="485762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BBF61DC-AB4C-1993-A909-733BE12F9AE3}"/>
                </a:ext>
              </a:extLst>
            </p:cNvPr>
            <p:cNvSpPr txBox="1"/>
            <p:nvPr/>
          </p:nvSpPr>
          <p:spPr>
            <a:xfrm>
              <a:off x="4046883" y="1108143"/>
              <a:ext cx="1448108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Docker host</a:t>
              </a:r>
              <a:endParaRPr lang="zh-TW" altLang="en-US" b="1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70F60E1-4D93-B9EC-5412-6F96CE424E7F}"/>
                </a:ext>
              </a:extLst>
            </p:cNvPr>
            <p:cNvSpPr txBox="1"/>
            <p:nvPr/>
          </p:nvSpPr>
          <p:spPr>
            <a:xfrm>
              <a:off x="5889470" y="1381926"/>
              <a:ext cx="3315404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Locally developer environment</a:t>
              </a:r>
              <a:endParaRPr lang="zh-TW" altLang="en-US" b="1" dirty="0"/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A3E1D515-B51A-4C21-AC33-D69E5C847CA5}"/>
                </a:ext>
              </a:extLst>
            </p:cNvPr>
            <p:cNvCxnSpPr>
              <a:stCxn id="25" idx="3"/>
              <a:endCxn id="26" idx="1"/>
            </p:cNvCxnSpPr>
            <p:nvPr/>
          </p:nvCxnSpPr>
          <p:spPr>
            <a:xfrm flipV="1">
              <a:off x="5587413" y="5202245"/>
              <a:ext cx="189872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075BFD9B-666F-657B-2208-E2734E2796EB}"/>
                </a:ext>
              </a:extLst>
            </p:cNvPr>
            <p:cNvCxnSpPr>
              <a:stCxn id="26" idx="1"/>
              <a:endCxn id="25" idx="3"/>
            </p:cNvCxnSpPr>
            <p:nvPr/>
          </p:nvCxnSpPr>
          <p:spPr>
            <a:xfrm flipH="1">
              <a:off x="5587413" y="5202245"/>
              <a:ext cx="189872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56A3A55-6049-E816-E87A-1DB1D624B79E}"/>
                </a:ext>
              </a:extLst>
            </p:cNvPr>
            <p:cNvSpPr/>
            <p:nvPr/>
          </p:nvSpPr>
          <p:spPr>
            <a:xfrm>
              <a:off x="4582886" y="1751087"/>
              <a:ext cx="779059" cy="6328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2F56E66B-EF6C-065C-CA68-F482C33C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886" y="1927761"/>
              <a:ext cx="942975" cy="368618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58E5B4B-1007-B475-6B00-C2B614ACD6F3}"/>
                </a:ext>
              </a:extLst>
            </p:cNvPr>
            <p:cNvSpPr txBox="1"/>
            <p:nvPr/>
          </p:nvSpPr>
          <p:spPr>
            <a:xfrm>
              <a:off x="2195904" y="2749161"/>
              <a:ext cx="13718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Build image</a:t>
              </a:r>
              <a:endParaRPr lang="zh-TW" altLang="en-US" b="1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8567D7CD-166C-7B16-1ECD-1EE3881432EC}"/>
                </a:ext>
              </a:extLst>
            </p:cNvPr>
            <p:cNvSpPr txBox="1"/>
            <p:nvPr/>
          </p:nvSpPr>
          <p:spPr>
            <a:xfrm>
              <a:off x="6123997" y="5307005"/>
              <a:ext cx="102891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Connect</a:t>
              </a:r>
              <a:endParaRPr lang="zh-TW" altLang="en-US" b="1" dirty="0"/>
            </a:p>
          </p:txBody>
        </p:sp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3B6B7E8C-9B8A-A6CA-48D9-91D48159D6B9}"/>
                </a:ext>
              </a:extLst>
            </p:cNvPr>
            <p:cNvSpPr/>
            <p:nvPr/>
          </p:nvSpPr>
          <p:spPr>
            <a:xfrm>
              <a:off x="2124597" y="2269778"/>
              <a:ext cx="1682806" cy="512099"/>
            </a:xfrm>
            <a:prstGeom prst="rightArrow">
              <a:avLst/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箭號: 向下 36">
              <a:extLst>
                <a:ext uri="{FF2B5EF4-FFF2-40B4-BE49-F238E27FC236}">
                  <a16:creationId xmlns:a16="http://schemas.microsoft.com/office/drawing/2014/main" id="{9BBB00AE-1FC7-F1E6-6226-834412C433F0}"/>
                </a:ext>
              </a:extLst>
            </p:cNvPr>
            <p:cNvSpPr/>
            <p:nvPr/>
          </p:nvSpPr>
          <p:spPr>
            <a:xfrm>
              <a:off x="4451686" y="3406401"/>
              <a:ext cx="555172" cy="899243"/>
            </a:xfrm>
            <a:prstGeom prst="downArrow">
              <a:avLst/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03DFEE1-1510-E9C2-6945-6159D0FE9CF3}"/>
                </a:ext>
              </a:extLst>
            </p:cNvPr>
            <p:cNvSpPr txBox="1"/>
            <p:nvPr/>
          </p:nvSpPr>
          <p:spPr>
            <a:xfrm>
              <a:off x="4966716" y="3603342"/>
              <a:ext cx="12956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Run image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65435173-12DC-8EFF-0A10-C17C94D32A15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67DF4441-CFA2-A1FA-EFCD-A2D18FDE5BD1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29B50F3-827B-98A9-87E4-600FAF281CC3}"/>
                </a:ext>
              </a:extLst>
            </p:cNvPr>
            <p:cNvSpPr/>
            <p:nvPr/>
          </p:nvSpPr>
          <p:spPr>
            <a:xfrm>
              <a:off x="881623" y="959082"/>
              <a:ext cx="3672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587CC756-302B-636B-2F0E-CA1744B066DE}"/>
              </a:ext>
            </a:extLst>
          </p:cNvPr>
          <p:cNvGrpSpPr/>
          <p:nvPr/>
        </p:nvGrpSpPr>
        <p:grpSpPr>
          <a:xfrm>
            <a:off x="9645295" y="4804792"/>
            <a:ext cx="2304000" cy="1465200"/>
            <a:chOff x="9645295" y="4804792"/>
            <a:chExt cx="2304000" cy="1465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A6F19CCE-6BA2-9CF1-2659-A8DBBD2DC8B1}"/>
                </a:ext>
              </a:extLst>
            </p:cNvPr>
            <p:cNvSpPr/>
            <p:nvPr/>
          </p:nvSpPr>
          <p:spPr>
            <a:xfrm>
              <a:off x="9645295" y="4804792"/>
              <a:ext cx="2304000" cy="1465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8496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9AC4D8C3-2B3F-B5DF-BE5A-97AA9523F631}"/>
                </a:ext>
              </a:extLst>
            </p:cNvPr>
            <p:cNvSpPr/>
            <p:nvPr/>
          </p:nvSpPr>
          <p:spPr>
            <a:xfrm>
              <a:off x="9797420" y="4947690"/>
              <a:ext cx="602467" cy="335299"/>
            </a:xfrm>
            <a:prstGeom prst="rightArrow">
              <a:avLst/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99BDC5D3-7B8F-0009-C881-4DC8CED4ADD8}"/>
                </a:ext>
              </a:extLst>
            </p:cNvPr>
            <p:cNvSpPr/>
            <p:nvPr/>
          </p:nvSpPr>
          <p:spPr>
            <a:xfrm>
              <a:off x="9797420" y="5455263"/>
              <a:ext cx="602467" cy="335299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D48A705D-BF4C-790F-FB1A-838350BA45F8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0" y="6071936"/>
              <a:ext cx="6024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4E8AF0B-F14D-467C-F9C1-2A2EBD1BE933}"/>
                </a:ext>
              </a:extLst>
            </p:cNvPr>
            <p:cNvSpPr txBox="1"/>
            <p:nvPr/>
          </p:nvSpPr>
          <p:spPr>
            <a:xfrm>
              <a:off x="10419832" y="4967582"/>
              <a:ext cx="1448726" cy="295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Docker commands</a:t>
              </a:r>
              <a:endParaRPr lang="zh-TW" altLang="en-US" sz="1400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FBD9E6AA-388B-3FE2-39AE-5070783DD635}"/>
                </a:ext>
              </a:extLst>
            </p:cNvPr>
            <p:cNvSpPr txBox="1"/>
            <p:nvPr/>
          </p:nvSpPr>
          <p:spPr>
            <a:xfrm>
              <a:off x="10419832" y="5461988"/>
              <a:ext cx="682901" cy="295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Browse</a:t>
              </a:r>
              <a:endParaRPr lang="zh-TW" altLang="en-US" sz="1400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1C98B8E5-3D90-EEEB-5482-30637D8B0D14}"/>
                </a:ext>
              </a:extLst>
            </p:cNvPr>
            <p:cNvSpPr txBox="1"/>
            <p:nvPr/>
          </p:nvSpPr>
          <p:spPr>
            <a:xfrm>
              <a:off x="10399887" y="5924180"/>
              <a:ext cx="1393120" cy="295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Connection string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4981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C84954-2C61-FFFA-D56B-EE603321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</a:t>
            </a:r>
            <a:r>
              <a:rPr lang="zh-TW" altLang="en-US" dirty="0"/>
              <a:t>建置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64CC1D-C176-D4A5-D0E2-E30A8BA1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47</a:t>
            </a:fld>
            <a:endParaRPr lang="ko-KR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57CF7B5-573E-2562-9A7B-A20923ED5F30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85B6AA25-6F27-500D-E141-2187E9D10E5D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0EF2982-B48C-FF07-35B7-6F8C5EAF5E33}"/>
                </a:ext>
              </a:extLst>
            </p:cNvPr>
            <p:cNvSpPr/>
            <p:nvPr/>
          </p:nvSpPr>
          <p:spPr>
            <a:xfrm>
              <a:off x="881623" y="959082"/>
              <a:ext cx="334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7946471C-2325-9ED2-1232-9B266EB23B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70573" y="2281378"/>
            <a:ext cx="10146037" cy="41262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C7E67B8-7789-F2D5-6BB0-601E62CBB83A}"/>
              </a:ext>
            </a:extLst>
          </p:cNvPr>
          <p:cNvSpPr/>
          <p:nvPr/>
        </p:nvSpPr>
        <p:spPr>
          <a:xfrm>
            <a:off x="4392153" y="2162166"/>
            <a:ext cx="4342372" cy="413282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AC9DF9-04E6-B77C-AC60-A408F1C1B706}"/>
              </a:ext>
            </a:extLst>
          </p:cNvPr>
          <p:cNvSpPr/>
          <p:nvPr/>
        </p:nvSpPr>
        <p:spPr>
          <a:xfrm>
            <a:off x="4222278" y="5920043"/>
            <a:ext cx="7009301" cy="504000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707C71-D6B8-61AF-89FC-42002C3EA864}"/>
              </a:ext>
            </a:extLst>
          </p:cNvPr>
          <p:cNvSpPr/>
          <p:nvPr/>
        </p:nvSpPr>
        <p:spPr>
          <a:xfrm>
            <a:off x="514350" y="2397383"/>
            <a:ext cx="4272617" cy="3720886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8317A93-8165-51E3-F767-4731976756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70573" y="1183305"/>
            <a:ext cx="4625971" cy="87253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6D3503E-2E1D-A9CE-0ECD-F9ACE1257B67}"/>
              </a:ext>
            </a:extLst>
          </p:cNvPr>
          <p:cNvSpPr/>
          <p:nvPr/>
        </p:nvSpPr>
        <p:spPr>
          <a:xfrm>
            <a:off x="4222278" y="1496272"/>
            <a:ext cx="1129377" cy="393228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94B8844-C84C-0907-C9D5-938B11C906A9}"/>
              </a:ext>
            </a:extLst>
          </p:cNvPr>
          <p:cNvCxnSpPr>
            <a:cxnSpLocks/>
          </p:cNvCxnSpPr>
          <p:nvPr/>
        </p:nvCxnSpPr>
        <p:spPr>
          <a:xfrm>
            <a:off x="5369761" y="1901111"/>
            <a:ext cx="3176710" cy="4101337"/>
          </a:xfrm>
          <a:prstGeom prst="straightConnector1">
            <a:avLst/>
          </a:prstGeom>
          <a:ln w="57150">
            <a:solidFill>
              <a:srgbClr val="8496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E5AE071-8295-F08B-0424-1E25AA38BDBA}"/>
              </a:ext>
            </a:extLst>
          </p:cNvPr>
          <p:cNvCxnSpPr/>
          <p:nvPr/>
        </p:nvCxnSpPr>
        <p:spPr>
          <a:xfrm>
            <a:off x="8314726" y="6282335"/>
            <a:ext cx="839599" cy="0"/>
          </a:xfrm>
          <a:prstGeom prst="line">
            <a:avLst/>
          </a:prstGeom>
          <a:ln w="57150">
            <a:solidFill>
              <a:srgbClr val="849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4AFD559-B388-12D1-95FB-2567373626F8}"/>
              </a:ext>
            </a:extLst>
          </p:cNvPr>
          <p:cNvSpPr/>
          <p:nvPr/>
        </p:nvSpPr>
        <p:spPr>
          <a:xfrm>
            <a:off x="5952656" y="1031082"/>
            <a:ext cx="2895593" cy="1039541"/>
          </a:xfrm>
          <a:prstGeom prst="roundRect">
            <a:avLst/>
          </a:prstGeom>
          <a:gradFill flip="none" rotWithShape="1">
            <a:gsLst>
              <a:gs pos="0">
                <a:srgbClr val="A0AEC0"/>
              </a:gs>
              <a:gs pos="50000">
                <a:srgbClr val="CFD6DF"/>
              </a:gs>
              <a:gs pos="100000">
                <a:srgbClr val="E1E5EB"/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44823EB-5534-8024-F8E1-0FF5922CE1DB}"/>
              </a:ext>
            </a:extLst>
          </p:cNvPr>
          <p:cNvSpPr/>
          <p:nvPr/>
        </p:nvSpPr>
        <p:spPr>
          <a:xfrm>
            <a:off x="6015586" y="1070673"/>
            <a:ext cx="2795854" cy="972000"/>
          </a:xfrm>
          <a:custGeom>
            <a:avLst/>
            <a:gdLst>
              <a:gd name="connsiteX0" fmla="*/ 0 w 8449511"/>
              <a:gd name="connsiteY0" fmla="*/ 131043 h 786240"/>
              <a:gd name="connsiteX1" fmla="*/ 131043 w 8449511"/>
              <a:gd name="connsiteY1" fmla="*/ 0 h 786240"/>
              <a:gd name="connsiteX2" fmla="*/ 8318468 w 8449511"/>
              <a:gd name="connsiteY2" fmla="*/ 0 h 786240"/>
              <a:gd name="connsiteX3" fmla="*/ 8449511 w 8449511"/>
              <a:gd name="connsiteY3" fmla="*/ 131043 h 786240"/>
              <a:gd name="connsiteX4" fmla="*/ 8449511 w 8449511"/>
              <a:gd name="connsiteY4" fmla="*/ 655197 h 786240"/>
              <a:gd name="connsiteX5" fmla="*/ 8318468 w 8449511"/>
              <a:gd name="connsiteY5" fmla="*/ 786240 h 786240"/>
              <a:gd name="connsiteX6" fmla="*/ 131043 w 8449511"/>
              <a:gd name="connsiteY6" fmla="*/ 786240 h 786240"/>
              <a:gd name="connsiteX7" fmla="*/ 0 w 8449511"/>
              <a:gd name="connsiteY7" fmla="*/ 655197 h 786240"/>
              <a:gd name="connsiteX8" fmla="*/ 0 w 8449511"/>
              <a:gd name="connsiteY8" fmla="*/ 131043 h 78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49511" h="786240">
                <a:moveTo>
                  <a:pt x="0" y="131043"/>
                </a:moveTo>
                <a:cubicBezTo>
                  <a:pt x="0" y="58670"/>
                  <a:pt x="58670" y="0"/>
                  <a:pt x="131043" y="0"/>
                </a:cubicBezTo>
                <a:lnTo>
                  <a:pt x="8318468" y="0"/>
                </a:lnTo>
                <a:cubicBezTo>
                  <a:pt x="8390841" y="0"/>
                  <a:pt x="8449511" y="58670"/>
                  <a:pt x="8449511" y="131043"/>
                </a:cubicBezTo>
                <a:lnTo>
                  <a:pt x="8449511" y="655197"/>
                </a:lnTo>
                <a:cubicBezTo>
                  <a:pt x="8449511" y="727570"/>
                  <a:pt x="8390841" y="786240"/>
                  <a:pt x="8318468" y="786240"/>
                </a:cubicBezTo>
                <a:lnTo>
                  <a:pt x="131043" y="786240"/>
                </a:lnTo>
                <a:cubicBezTo>
                  <a:pt x="58670" y="786240"/>
                  <a:pt x="0" y="727570"/>
                  <a:pt x="0" y="655197"/>
                </a:cubicBezTo>
                <a:lnTo>
                  <a:pt x="0" y="131043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821" tIns="129821" rIns="129821" bIns="129821" numCol="1" spcCol="1270" anchor="ctr" anchorCtr="0">
            <a:noAutofit/>
          </a:bodyPr>
          <a:lstStyle/>
          <a:p>
            <a:pPr lvl="0">
              <a:spcBef>
                <a:spcPct val="0"/>
              </a:spcBef>
              <a:spcAft>
                <a:spcPct val="35000"/>
              </a:spcAft>
            </a:pPr>
            <a:r>
              <a:rPr lang="en-US" altLang="zh-TW" sz="2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Flask</a:t>
            </a:r>
            <a:r>
              <a:rPr lang="zh-TW" altLang="en-US" sz="2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網頁端口</a:t>
            </a:r>
            <a:endParaRPr lang="en-US" altLang="zh-TW" sz="2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ct val="0"/>
              </a:spcBef>
              <a:spcAft>
                <a:spcPct val="35000"/>
              </a:spcAft>
            </a:pPr>
            <a:r>
              <a:rPr lang="en-US" altLang="zh-TW" sz="2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  <a:r>
              <a:rPr lang="zh-TW" altLang="en-US" sz="2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環境：</a:t>
            </a:r>
            <a:r>
              <a:rPr lang="en-US" altLang="zh-TW" sz="2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WSL</a:t>
            </a:r>
            <a:endParaRPr lang="zh-TW" altLang="en-US" sz="2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45ED28-A5A7-13DB-C5FC-C21DF08C6C3F}"/>
              </a:ext>
            </a:extLst>
          </p:cNvPr>
          <p:cNvSpPr txBox="1"/>
          <p:nvPr/>
        </p:nvSpPr>
        <p:spPr>
          <a:xfrm>
            <a:off x="10407027" y="1609462"/>
            <a:ext cx="60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WSL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C84954-2C61-FFFA-D56B-EE603321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</a:t>
            </a:r>
            <a:r>
              <a:rPr lang="zh-TW" altLang="en-US" dirty="0"/>
              <a:t>管理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64CC1D-C176-D4A5-D0E2-E30A8BA1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Picture 2" descr="Docker Desktop - Easiest Way to Containerize Applications">
            <a:extLst>
              <a:ext uri="{FF2B5EF4-FFF2-40B4-BE49-F238E27FC236}">
                <a16:creationId xmlns:a16="http://schemas.microsoft.com/office/drawing/2014/main" id="{D72627CB-D3F1-29AC-FE3D-141D8BC26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38" y="4729596"/>
            <a:ext cx="4628026" cy="16517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044E23-11F4-8222-6D09-C8C5C6F43B39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400" y="1237544"/>
            <a:ext cx="9579600" cy="3213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157CF7B5-573E-2562-9A7B-A20923ED5F30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85B6AA25-6F27-500D-E141-2187E9D10E5D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0EF2982-B48C-FF07-35B7-6F8C5EAF5E33}"/>
                </a:ext>
              </a:extLst>
            </p:cNvPr>
            <p:cNvSpPr/>
            <p:nvPr/>
          </p:nvSpPr>
          <p:spPr>
            <a:xfrm>
              <a:off x="881623" y="959082"/>
              <a:ext cx="334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FED15B-1E96-03A3-5F03-32EB46BA72C7}"/>
              </a:ext>
            </a:extLst>
          </p:cNvPr>
          <p:cNvGrpSpPr/>
          <p:nvPr/>
        </p:nvGrpSpPr>
        <p:grpSpPr>
          <a:xfrm>
            <a:off x="6096000" y="4603287"/>
            <a:ext cx="4932008" cy="1778010"/>
            <a:chOff x="1102826" y="2542386"/>
            <a:chExt cx="5135583" cy="1438235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3A47EB9-7991-ECA5-D34E-7FBB5A8EAB83}"/>
                </a:ext>
              </a:extLst>
            </p:cNvPr>
            <p:cNvGrpSpPr/>
            <p:nvPr/>
          </p:nvGrpSpPr>
          <p:grpSpPr>
            <a:xfrm>
              <a:off x="1102826" y="2800373"/>
              <a:ext cx="5135583" cy="1180248"/>
              <a:chOff x="0" y="1295133"/>
              <a:chExt cx="6880899" cy="1180248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FCCFB07-ADC0-DD3C-2A37-E7162641F3CC}"/>
                  </a:ext>
                </a:extLst>
              </p:cNvPr>
              <p:cNvSpPr/>
              <p:nvPr/>
            </p:nvSpPr>
            <p:spPr>
              <a:xfrm>
                <a:off x="0" y="1295133"/>
                <a:ext cx="6843741" cy="1180248"/>
              </a:xfrm>
              <a:prstGeom prst="rect">
                <a:avLst/>
              </a:prstGeom>
              <a:ln>
                <a:solidFill>
                  <a:srgbClr val="8496AE"/>
                </a:solidFill>
              </a:ln>
            </p:spPr>
            <p:style>
              <a:lnRef idx="1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91CD134-C1EB-BB36-9C3C-681295C4889F}"/>
                  </a:ext>
                </a:extLst>
              </p:cNvPr>
              <p:cNvSpPr txBox="1"/>
              <p:nvPr/>
            </p:nvSpPr>
            <p:spPr>
              <a:xfrm>
                <a:off x="37158" y="1333083"/>
                <a:ext cx="6843741" cy="11422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0000" tIns="432000" rIns="360000" bIns="142240" numCol="1" spcCol="1270" anchor="t" anchorCtr="0">
                <a:noAutofit/>
              </a:bodyPr>
              <a:lstStyle/>
              <a:p>
                <a:pPr marL="0" lvl="1" defTabSz="889000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提供了一個簡單、方便的方式來管理</a:t>
                </a: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Docker</a:t>
                </a: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容器和映像檔。</a:t>
                </a:r>
                <a:endPara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CB0E477C-1B4A-29AE-550F-DBDD9EE23B56}"/>
                </a:ext>
              </a:extLst>
            </p:cNvPr>
            <p:cNvGrpSpPr/>
            <p:nvPr/>
          </p:nvGrpSpPr>
          <p:grpSpPr>
            <a:xfrm>
              <a:off x="1448426" y="2542386"/>
              <a:ext cx="3532294" cy="492491"/>
              <a:chOff x="345601" y="1037146"/>
              <a:chExt cx="3532294" cy="492491"/>
            </a:xfrm>
          </p:grpSpPr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85D66EE-8AEE-02D3-F1BF-1CC6C7DAB94A}"/>
                  </a:ext>
                </a:extLst>
              </p:cNvPr>
              <p:cNvSpPr/>
              <p:nvPr/>
            </p:nvSpPr>
            <p:spPr>
              <a:xfrm>
                <a:off x="345601" y="1037146"/>
                <a:ext cx="3532294" cy="492491"/>
              </a:xfrm>
              <a:prstGeom prst="roundRect">
                <a:avLst/>
              </a:prstGeom>
              <a:gradFill>
                <a:gsLst>
                  <a:gs pos="0">
                    <a:srgbClr val="E1E5EB"/>
                  </a:gs>
                  <a:gs pos="50000">
                    <a:srgbClr val="CFD6DF"/>
                  </a:gs>
                  <a:gs pos="100000">
                    <a:srgbClr val="A0AEC0"/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矩形: 圓角 6">
                <a:extLst>
                  <a:ext uri="{FF2B5EF4-FFF2-40B4-BE49-F238E27FC236}">
                    <a16:creationId xmlns:a16="http://schemas.microsoft.com/office/drawing/2014/main" id="{A2D91ADC-CC2D-C8A4-CF3F-02E5DBDEE87A}"/>
                  </a:ext>
                </a:extLst>
              </p:cNvPr>
              <p:cNvSpPr txBox="1"/>
              <p:nvPr/>
            </p:nvSpPr>
            <p:spPr>
              <a:xfrm>
                <a:off x="375865" y="1067407"/>
                <a:ext cx="3502030" cy="4555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82603" tIns="0" rIns="282603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TW" sz="2400" b="1" kern="1200" spc="20" dirty="0">
                    <a:solidFill>
                      <a:schemeClr val="accent3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Docker Desktop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8730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57DCA6A-A328-42FC-D9CC-516F4ED6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050" y="1075723"/>
            <a:ext cx="8977900" cy="5253683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78C84954-2C61-FFFA-D56B-EE603321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</a:t>
            </a:r>
            <a:r>
              <a:rPr lang="zh-TW" altLang="en-US" dirty="0"/>
              <a:t>管理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64CC1D-C176-D4A5-D0E2-E30A8BA1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8F0D16-DE91-49B5-A029-D44BD88A4D70}" type="slidenum">
              <a:rPr kumimoji="0" lang="ko-KR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628C23-3221-4C05-2C8B-971327CE1804}"/>
              </a:ext>
            </a:extLst>
          </p:cNvPr>
          <p:cNvSpPr/>
          <p:nvPr/>
        </p:nvSpPr>
        <p:spPr>
          <a:xfrm>
            <a:off x="1421391" y="3085365"/>
            <a:ext cx="9349217" cy="1549438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57CF7B5-573E-2562-9A7B-A20923ED5F30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85B6AA25-6F27-500D-E141-2187E9D10E5D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0EF2982-B48C-FF07-35B7-6F8C5EAF5E33}"/>
                </a:ext>
              </a:extLst>
            </p:cNvPr>
            <p:cNvSpPr/>
            <p:nvPr/>
          </p:nvSpPr>
          <p:spPr>
            <a:xfrm>
              <a:off x="881623" y="959082"/>
              <a:ext cx="334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18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DDC9480-9EE8-74A9-6B0D-C03BF792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研究目的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2BD928-953B-1DFE-4014-CAE08DE2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894183DD-6AB7-B21C-5CC8-44AE56614DEE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BE27BEB7-A890-78A1-B066-F1AEFA93B5A7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4C4461E-A60E-40B1-B854-2C624C441535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 descr="一張含有 文字, 天空 的圖片&#10;&#10;自動產生的描述">
            <a:extLst>
              <a:ext uri="{FF2B5EF4-FFF2-40B4-BE49-F238E27FC236}">
                <a16:creationId xmlns:a16="http://schemas.microsoft.com/office/drawing/2014/main" id="{B6AB5E06-1C34-B527-CF7C-1794DF5457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99" y="2692208"/>
            <a:ext cx="3484349" cy="33895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08905E6A-BFD1-746D-F6EF-212E8BC1C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776933"/>
              </p:ext>
            </p:extLst>
          </p:nvPr>
        </p:nvGraphicFramePr>
        <p:xfrm>
          <a:off x="524785" y="1001574"/>
          <a:ext cx="6694998" cy="4650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2916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C84954-2C61-FFFA-D56B-EE603321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Hub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64CC1D-C176-D4A5-D0E2-E30A8BA1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50</a:t>
            </a:fld>
            <a:endParaRPr lang="ko-KR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1C46BC6-5AA9-AF92-CD61-A5894FFC6969}"/>
              </a:ext>
            </a:extLst>
          </p:cNvPr>
          <p:cNvGrpSpPr>
            <a:grpSpLocks noChangeAspect="1"/>
          </p:cNvGrpSpPr>
          <p:nvPr/>
        </p:nvGrpSpPr>
        <p:grpSpPr>
          <a:xfrm>
            <a:off x="381818" y="1400418"/>
            <a:ext cx="6712042" cy="3857142"/>
            <a:chOff x="164102" y="976688"/>
            <a:chExt cx="9230140" cy="53041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B1D5C5-15A9-0179-4A82-A8A1A995B630}"/>
                </a:ext>
              </a:extLst>
            </p:cNvPr>
            <p:cNvSpPr/>
            <p:nvPr/>
          </p:nvSpPr>
          <p:spPr>
            <a:xfrm>
              <a:off x="164102" y="976688"/>
              <a:ext cx="9230140" cy="5304191"/>
            </a:xfrm>
            <a:prstGeom prst="rect">
              <a:avLst/>
            </a:prstGeom>
            <a:solidFill>
              <a:srgbClr val="EBF7FF"/>
            </a:solidFill>
            <a:ln w="381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2F10766-0354-CFD2-4C46-86A55CE17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736" y="1721848"/>
              <a:ext cx="1714649" cy="160796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25B3963-BDB1-A544-984C-ED09A5334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0394" y="1721848"/>
              <a:ext cx="1718459" cy="161177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A19139F-5334-A14B-0159-71079207C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5144" y="4392550"/>
              <a:ext cx="1722269" cy="1619391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DEA18D9-82FD-AA95-97F6-E594D721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6141" y="4392549"/>
              <a:ext cx="1718459" cy="1619391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457566-0ADC-AF74-A831-CB31AD403570}"/>
                </a:ext>
              </a:extLst>
            </p:cNvPr>
            <p:cNvSpPr/>
            <p:nvPr/>
          </p:nvSpPr>
          <p:spPr>
            <a:xfrm>
              <a:off x="3668486" y="1292808"/>
              <a:ext cx="2071858" cy="485762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A40A0E3-5ABE-D80D-E9C5-3205F53F27AB}"/>
                </a:ext>
              </a:extLst>
            </p:cNvPr>
            <p:cNvSpPr txBox="1"/>
            <p:nvPr/>
          </p:nvSpPr>
          <p:spPr>
            <a:xfrm>
              <a:off x="3949214" y="1108142"/>
              <a:ext cx="1584186" cy="3960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Docker host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F285F1D-59AF-D65A-3884-B08DC3AA1EB8}"/>
                </a:ext>
              </a:extLst>
            </p:cNvPr>
            <p:cNvSpPr txBox="1"/>
            <p:nvPr/>
          </p:nvSpPr>
          <p:spPr>
            <a:xfrm>
              <a:off x="5927146" y="1381926"/>
              <a:ext cx="3415901" cy="3960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Locally developer environment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B43836B5-D861-9135-DB38-FB5CB4EE59A8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 flipV="1">
              <a:off x="5587413" y="5202245"/>
              <a:ext cx="189872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968FD243-3879-D503-FBEB-25F108AE3D92}"/>
                </a:ext>
              </a:extLst>
            </p:cNvPr>
            <p:cNvCxnSpPr>
              <a:stCxn id="12" idx="1"/>
              <a:endCxn id="11" idx="3"/>
            </p:cNvCxnSpPr>
            <p:nvPr/>
          </p:nvCxnSpPr>
          <p:spPr>
            <a:xfrm flipH="1">
              <a:off x="5587413" y="5202245"/>
              <a:ext cx="189872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3CDCB65-2697-B1A4-4997-C87685B1EBB6}"/>
                </a:ext>
              </a:extLst>
            </p:cNvPr>
            <p:cNvSpPr/>
            <p:nvPr/>
          </p:nvSpPr>
          <p:spPr>
            <a:xfrm>
              <a:off x="4582886" y="1751087"/>
              <a:ext cx="779059" cy="6328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788E955-5F0D-B36F-1930-FD7608501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2886" y="1927761"/>
              <a:ext cx="942975" cy="368618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ECF6CFC-60C2-D91E-BC0B-E2F1B4E6D293}"/>
                </a:ext>
              </a:extLst>
            </p:cNvPr>
            <p:cNvSpPr txBox="1"/>
            <p:nvPr/>
          </p:nvSpPr>
          <p:spPr>
            <a:xfrm>
              <a:off x="2195905" y="2749160"/>
              <a:ext cx="1485174" cy="3960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Build image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DA6F1FE-ECAA-F251-9918-9E9D85E26908}"/>
                </a:ext>
              </a:extLst>
            </p:cNvPr>
            <p:cNvSpPr txBox="1"/>
            <p:nvPr/>
          </p:nvSpPr>
          <p:spPr>
            <a:xfrm>
              <a:off x="6123997" y="5307005"/>
              <a:ext cx="1138634" cy="3960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Connect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FFDAAD70-4142-F36B-61CE-2ABD797CE58D}"/>
                </a:ext>
              </a:extLst>
            </p:cNvPr>
            <p:cNvSpPr/>
            <p:nvPr/>
          </p:nvSpPr>
          <p:spPr>
            <a:xfrm>
              <a:off x="2124597" y="2269778"/>
              <a:ext cx="1682806" cy="512099"/>
            </a:xfrm>
            <a:prstGeom prst="rightArrow">
              <a:avLst/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箭號: 向下 22">
              <a:extLst>
                <a:ext uri="{FF2B5EF4-FFF2-40B4-BE49-F238E27FC236}">
                  <a16:creationId xmlns:a16="http://schemas.microsoft.com/office/drawing/2014/main" id="{D3C3975F-1091-80A0-2B00-27067D76B657}"/>
                </a:ext>
              </a:extLst>
            </p:cNvPr>
            <p:cNvSpPr/>
            <p:nvPr/>
          </p:nvSpPr>
          <p:spPr>
            <a:xfrm>
              <a:off x="4451686" y="3406401"/>
              <a:ext cx="555172" cy="899243"/>
            </a:xfrm>
            <a:prstGeom prst="downArrow">
              <a:avLst/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440950F-E80B-406B-D962-737924608858}"/>
                </a:ext>
              </a:extLst>
            </p:cNvPr>
            <p:cNvSpPr txBox="1"/>
            <p:nvPr/>
          </p:nvSpPr>
          <p:spPr>
            <a:xfrm>
              <a:off x="5016614" y="3603342"/>
              <a:ext cx="1485174" cy="3960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Run image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EEBCABA4-8A20-A4A1-7B54-E812D2FC6377}"/>
              </a:ext>
            </a:extLst>
          </p:cNvPr>
          <p:cNvGrpSpPr>
            <a:grpSpLocks noChangeAspect="1"/>
          </p:cNvGrpSpPr>
          <p:nvPr/>
        </p:nvGrpSpPr>
        <p:grpSpPr>
          <a:xfrm>
            <a:off x="8364668" y="2537940"/>
            <a:ext cx="1440000" cy="1440000"/>
            <a:chOff x="7261622" y="1177664"/>
            <a:chExt cx="3600000" cy="3600000"/>
          </a:xfrm>
        </p:grpSpPr>
        <p:pic>
          <p:nvPicPr>
            <p:cNvPr id="26" name="圖片 25" descr="一張含有 文字 的圖片&#10;&#10;自動產生的描述">
              <a:extLst>
                <a:ext uri="{FF2B5EF4-FFF2-40B4-BE49-F238E27FC236}">
                  <a16:creationId xmlns:a16="http://schemas.microsoft.com/office/drawing/2014/main" id="{5E2E75CC-745D-2618-80B5-62F93775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622" y="3267037"/>
              <a:ext cx="3600000" cy="1510627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5E40E48-483A-EC80-F225-B05EEDA7D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61622" y="1177664"/>
              <a:ext cx="3600000" cy="360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0F7FF527-B889-F3ED-04D3-152B0CC30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80987" y="1202727"/>
              <a:ext cx="3564000" cy="2043578"/>
            </a:xfrm>
            <a:prstGeom prst="rect">
              <a:avLst/>
            </a:prstGeom>
          </p:spPr>
        </p:pic>
      </p:grp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0F1CB9EE-096A-9342-595C-8E37ABD20FDC}"/>
              </a:ext>
            </a:extLst>
          </p:cNvPr>
          <p:cNvSpPr/>
          <p:nvPr/>
        </p:nvSpPr>
        <p:spPr>
          <a:xfrm>
            <a:off x="7204190" y="3042782"/>
            <a:ext cx="1104110" cy="512099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60D1A84F-2818-29A8-08DB-C3D6EF71EF5E}"/>
              </a:ext>
            </a:extLst>
          </p:cNvPr>
          <p:cNvSpPr/>
          <p:nvPr/>
        </p:nvSpPr>
        <p:spPr>
          <a:xfrm>
            <a:off x="991521" y="5577033"/>
            <a:ext cx="7851163" cy="458233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F0C50575-E022-F1A6-0C27-7DF3E9CC2A3F}"/>
              </a:ext>
            </a:extLst>
          </p:cNvPr>
          <p:cNvSpPr/>
          <p:nvPr/>
        </p:nvSpPr>
        <p:spPr>
          <a:xfrm>
            <a:off x="919480" y="3157480"/>
            <a:ext cx="403714" cy="2448349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箭號: 向上 31">
            <a:extLst>
              <a:ext uri="{FF2B5EF4-FFF2-40B4-BE49-F238E27FC236}">
                <a16:creationId xmlns:a16="http://schemas.microsoft.com/office/drawing/2014/main" id="{3B24EFBF-DFD4-5E57-B6C7-3439CD7E32AC}"/>
              </a:ext>
            </a:extLst>
          </p:cNvPr>
          <p:cNvSpPr/>
          <p:nvPr/>
        </p:nvSpPr>
        <p:spPr>
          <a:xfrm>
            <a:off x="8835223" y="4065319"/>
            <a:ext cx="441740" cy="1905496"/>
          </a:xfrm>
          <a:prstGeom prst="upArrow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1B038D0-6614-D0C1-64E1-8B150929C451}"/>
              </a:ext>
            </a:extLst>
          </p:cNvPr>
          <p:cNvSpPr txBox="1"/>
          <p:nvPr/>
        </p:nvSpPr>
        <p:spPr>
          <a:xfrm>
            <a:off x="3903409" y="6027603"/>
            <a:ext cx="219259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image in Docker Hub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116C6DE-8A1C-2CA2-1E2F-2DE8547487AA}"/>
              </a:ext>
            </a:extLst>
          </p:cNvPr>
          <p:cNvSpPr txBox="1"/>
          <p:nvPr/>
        </p:nvSpPr>
        <p:spPr>
          <a:xfrm>
            <a:off x="7388623" y="3487670"/>
            <a:ext cx="576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Push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24AC88F2-8408-5C52-C78F-A23D382AB9EC}"/>
              </a:ext>
            </a:extLst>
          </p:cNvPr>
          <p:cNvGrpSpPr/>
          <p:nvPr/>
        </p:nvGrpSpPr>
        <p:grpSpPr>
          <a:xfrm>
            <a:off x="9287945" y="4777591"/>
            <a:ext cx="2706409" cy="1527011"/>
            <a:chOff x="9588257" y="4567945"/>
            <a:chExt cx="2465547" cy="152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78AC1D8A-2E87-BB1B-442B-DD91656E3916}"/>
                </a:ext>
              </a:extLst>
            </p:cNvPr>
            <p:cNvSpPr/>
            <p:nvPr/>
          </p:nvSpPr>
          <p:spPr>
            <a:xfrm>
              <a:off x="9588257" y="4567945"/>
              <a:ext cx="2439643" cy="1527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8496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箭號: 向右 36">
              <a:extLst>
                <a:ext uri="{FF2B5EF4-FFF2-40B4-BE49-F238E27FC236}">
                  <a16:creationId xmlns:a16="http://schemas.microsoft.com/office/drawing/2014/main" id="{842F7406-0808-873A-14F3-34A044C15DDD}"/>
                </a:ext>
              </a:extLst>
            </p:cNvPr>
            <p:cNvSpPr/>
            <p:nvPr/>
          </p:nvSpPr>
          <p:spPr>
            <a:xfrm>
              <a:off x="9750895" y="4674771"/>
              <a:ext cx="637746" cy="349215"/>
            </a:xfrm>
            <a:prstGeom prst="rightArrow">
              <a:avLst/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箭號: 向右 37">
              <a:extLst>
                <a:ext uri="{FF2B5EF4-FFF2-40B4-BE49-F238E27FC236}">
                  <a16:creationId xmlns:a16="http://schemas.microsoft.com/office/drawing/2014/main" id="{BDBA4591-584B-6ECE-6161-5D30279ADAEF}"/>
                </a:ext>
              </a:extLst>
            </p:cNvPr>
            <p:cNvSpPr/>
            <p:nvPr/>
          </p:nvSpPr>
          <p:spPr>
            <a:xfrm>
              <a:off x="9750895" y="5203410"/>
              <a:ext cx="637746" cy="34921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4FA7F3C0-F29B-E0E3-4247-FF10F2D44076}"/>
                </a:ext>
              </a:extLst>
            </p:cNvPr>
            <p:cNvCxnSpPr>
              <a:cxnSpLocks/>
            </p:cNvCxnSpPr>
            <p:nvPr/>
          </p:nvCxnSpPr>
          <p:spPr>
            <a:xfrm>
              <a:off x="9750895" y="5845678"/>
              <a:ext cx="6377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1F8DD853-FB6E-0C1E-F144-54EE74B502E6}"/>
                </a:ext>
              </a:extLst>
            </p:cNvPr>
            <p:cNvSpPr txBox="1"/>
            <p:nvPr/>
          </p:nvSpPr>
          <p:spPr>
            <a:xfrm>
              <a:off x="10409753" y="4695489"/>
              <a:ext cx="1644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Docker commands</a:t>
              </a:r>
              <a:endPara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99F401F0-3F2B-9FA8-045A-A7D1CFB7A784}"/>
                </a:ext>
              </a:extLst>
            </p:cNvPr>
            <p:cNvSpPr txBox="1"/>
            <p:nvPr/>
          </p:nvSpPr>
          <p:spPr>
            <a:xfrm>
              <a:off x="10409753" y="5210414"/>
              <a:ext cx="7441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Browse</a:t>
              </a:r>
              <a:endPara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A2CF86C3-DC64-D888-DB44-3C2606DDADE2}"/>
                </a:ext>
              </a:extLst>
            </p:cNvPr>
            <p:cNvSpPr txBox="1"/>
            <p:nvPr/>
          </p:nvSpPr>
          <p:spPr>
            <a:xfrm>
              <a:off x="10388639" y="5691789"/>
              <a:ext cx="1577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Connection string</a:t>
              </a:r>
              <a:endPara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B171D007-1DBB-00C2-5D8B-770F1382D7F4}"/>
              </a:ext>
            </a:extLst>
          </p:cNvPr>
          <p:cNvSpPr/>
          <p:nvPr/>
        </p:nvSpPr>
        <p:spPr>
          <a:xfrm>
            <a:off x="9909451" y="3043231"/>
            <a:ext cx="507628" cy="5112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2F13760B-BA71-2532-444E-E5BCD6B277A0}"/>
              </a:ext>
            </a:extLst>
          </p:cNvPr>
          <p:cNvGrpSpPr/>
          <p:nvPr/>
        </p:nvGrpSpPr>
        <p:grpSpPr>
          <a:xfrm>
            <a:off x="10510976" y="2703800"/>
            <a:ext cx="902811" cy="1229338"/>
            <a:chOff x="10434774" y="2464100"/>
            <a:chExt cx="902811" cy="1073133"/>
          </a:xfrm>
        </p:grpSpPr>
        <p:sp>
          <p:nvSpPr>
            <p:cNvPr id="45" name="Google Shape;867;p49">
              <a:extLst>
                <a:ext uri="{FF2B5EF4-FFF2-40B4-BE49-F238E27FC236}">
                  <a16:creationId xmlns:a16="http://schemas.microsoft.com/office/drawing/2014/main" id="{2517BE9D-0555-C8C5-5A95-A9644A21C383}"/>
                </a:ext>
              </a:extLst>
            </p:cNvPr>
            <p:cNvSpPr/>
            <p:nvPr/>
          </p:nvSpPr>
          <p:spPr>
            <a:xfrm>
              <a:off x="10753220" y="2955712"/>
              <a:ext cx="265923" cy="280359"/>
            </a:xfrm>
            <a:custGeom>
              <a:avLst/>
              <a:gdLst/>
              <a:ahLst/>
              <a:cxnLst/>
              <a:rect l="l" t="t" r="r" b="b"/>
              <a:pathLst>
                <a:path w="15290" h="16120" extrusionOk="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Google Shape;867;p49">
              <a:extLst>
                <a:ext uri="{FF2B5EF4-FFF2-40B4-BE49-F238E27FC236}">
                  <a16:creationId xmlns:a16="http://schemas.microsoft.com/office/drawing/2014/main" id="{7CA52A82-2AC5-67FD-1301-02F22CEC0F64}"/>
                </a:ext>
              </a:extLst>
            </p:cNvPr>
            <p:cNvSpPr/>
            <p:nvPr/>
          </p:nvSpPr>
          <p:spPr>
            <a:xfrm>
              <a:off x="11057486" y="2955712"/>
              <a:ext cx="265923" cy="280359"/>
            </a:xfrm>
            <a:custGeom>
              <a:avLst/>
              <a:gdLst/>
              <a:ahLst/>
              <a:cxnLst/>
              <a:rect l="l" t="t" r="r" b="b"/>
              <a:pathLst>
                <a:path w="15290" h="16120" extrusionOk="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Google Shape;867;p49">
              <a:extLst>
                <a:ext uri="{FF2B5EF4-FFF2-40B4-BE49-F238E27FC236}">
                  <a16:creationId xmlns:a16="http://schemas.microsoft.com/office/drawing/2014/main" id="{5329C58D-1E3A-57C6-007B-39A08190E68D}"/>
                </a:ext>
              </a:extLst>
            </p:cNvPr>
            <p:cNvSpPr/>
            <p:nvPr/>
          </p:nvSpPr>
          <p:spPr>
            <a:xfrm>
              <a:off x="10448953" y="2955712"/>
              <a:ext cx="265923" cy="280359"/>
            </a:xfrm>
            <a:custGeom>
              <a:avLst/>
              <a:gdLst/>
              <a:ahLst/>
              <a:cxnLst/>
              <a:rect l="l" t="t" r="r" b="b"/>
              <a:pathLst>
                <a:path w="15290" h="16120" extrusionOk="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83A64AD5-33DD-B137-8910-474624103ECD}"/>
                </a:ext>
              </a:extLst>
            </p:cNvPr>
            <p:cNvSpPr txBox="1"/>
            <p:nvPr/>
          </p:nvSpPr>
          <p:spPr>
            <a:xfrm>
              <a:off x="10434774" y="3268564"/>
              <a:ext cx="902811" cy="26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網際網路</a:t>
              </a:r>
            </a:p>
          </p:txBody>
        </p:sp>
        <p:sp>
          <p:nvSpPr>
            <p:cNvPr id="49" name="Google Shape;932;p49">
              <a:extLst>
                <a:ext uri="{FF2B5EF4-FFF2-40B4-BE49-F238E27FC236}">
                  <a16:creationId xmlns:a16="http://schemas.microsoft.com/office/drawing/2014/main" id="{0136F1F0-C33E-8461-E346-E1C93FBDD9A6}"/>
                </a:ext>
              </a:extLst>
            </p:cNvPr>
            <p:cNvSpPr/>
            <p:nvPr/>
          </p:nvSpPr>
          <p:spPr>
            <a:xfrm>
              <a:off x="10682279" y="2464100"/>
              <a:ext cx="407799" cy="407777"/>
            </a:xfrm>
            <a:custGeom>
              <a:avLst/>
              <a:gdLst/>
              <a:ahLst/>
              <a:cxnLst/>
              <a:rect l="l" t="t" r="r" b="b"/>
              <a:pathLst>
                <a:path w="18758" h="18757" extrusionOk="0">
                  <a:moveTo>
                    <a:pt x="10039" y="2467"/>
                  </a:moveTo>
                  <a:lnTo>
                    <a:pt x="10380" y="2491"/>
                  </a:lnTo>
                  <a:lnTo>
                    <a:pt x="10674" y="2516"/>
                  </a:lnTo>
                  <a:lnTo>
                    <a:pt x="10869" y="2540"/>
                  </a:lnTo>
                  <a:lnTo>
                    <a:pt x="10967" y="2564"/>
                  </a:lnTo>
                  <a:lnTo>
                    <a:pt x="10991" y="2589"/>
                  </a:lnTo>
                  <a:lnTo>
                    <a:pt x="10967" y="2638"/>
                  </a:lnTo>
                  <a:lnTo>
                    <a:pt x="10893" y="2784"/>
                  </a:lnTo>
                  <a:lnTo>
                    <a:pt x="10771" y="2955"/>
                  </a:lnTo>
                  <a:lnTo>
                    <a:pt x="10600" y="3151"/>
                  </a:lnTo>
                  <a:lnTo>
                    <a:pt x="10405" y="3322"/>
                  </a:lnTo>
                  <a:lnTo>
                    <a:pt x="10209" y="3468"/>
                  </a:lnTo>
                  <a:lnTo>
                    <a:pt x="10039" y="3590"/>
                  </a:lnTo>
                  <a:lnTo>
                    <a:pt x="9941" y="3615"/>
                  </a:lnTo>
                  <a:lnTo>
                    <a:pt x="9843" y="3639"/>
                  </a:lnTo>
                  <a:lnTo>
                    <a:pt x="9745" y="3663"/>
                  </a:lnTo>
                  <a:lnTo>
                    <a:pt x="9648" y="3737"/>
                  </a:lnTo>
                  <a:lnTo>
                    <a:pt x="9550" y="3810"/>
                  </a:lnTo>
                  <a:lnTo>
                    <a:pt x="9452" y="3883"/>
                  </a:lnTo>
                  <a:lnTo>
                    <a:pt x="9355" y="3957"/>
                  </a:lnTo>
                  <a:lnTo>
                    <a:pt x="9257" y="3981"/>
                  </a:lnTo>
                  <a:lnTo>
                    <a:pt x="9159" y="4005"/>
                  </a:lnTo>
                  <a:lnTo>
                    <a:pt x="9086" y="4005"/>
                  </a:lnTo>
                  <a:lnTo>
                    <a:pt x="8988" y="4054"/>
                  </a:lnTo>
                  <a:lnTo>
                    <a:pt x="8866" y="4128"/>
                  </a:lnTo>
                  <a:lnTo>
                    <a:pt x="8793" y="4201"/>
                  </a:lnTo>
                  <a:lnTo>
                    <a:pt x="8695" y="4274"/>
                  </a:lnTo>
                  <a:lnTo>
                    <a:pt x="8598" y="4323"/>
                  </a:lnTo>
                  <a:lnTo>
                    <a:pt x="8500" y="4372"/>
                  </a:lnTo>
                  <a:lnTo>
                    <a:pt x="8304" y="4372"/>
                  </a:lnTo>
                  <a:lnTo>
                    <a:pt x="8207" y="4323"/>
                  </a:lnTo>
                  <a:lnTo>
                    <a:pt x="8109" y="4274"/>
                  </a:lnTo>
                  <a:lnTo>
                    <a:pt x="8036" y="4201"/>
                  </a:lnTo>
                  <a:lnTo>
                    <a:pt x="7963" y="4103"/>
                  </a:lnTo>
                  <a:lnTo>
                    <a:pt x="7938" y="4005"/>
                  </a:lnTo>
                  <a:lnTo>
                    <a:pt x="7963" y="3908"/>
                  </a:lnTo>
                  <a:lnTo>
                    <a:pt x="8036" y="3810"/>
                  </a:lnTo>
                  <a:lnTo>
                    <a:pt x="8109" y="3712"/>
                  </a:lnTo>
                  <a:lnTo>
                    <a:pt x="8158" y="3615"/>
                  </a:lnTo>
                  <a:lnTo>
                    <a:pt x="8207" y="3517"/>
                  </a:lnTo>
                  <a:lnTo>
                    <a:pt x="8207" y="3419"/>
                  </a:lnTo>
                  <a:lnTo>
                    <a:pt x="8182" y="3273"/>
                  </a:lnTo>
                  <a:lnTo>
                    <a:pt x="8158" y="3199"/>
                  </a:lnTo>
                  <a:lnTo>
                    <a:pt x="8109" y="3151"/>
                  </a:lnTo>
                  <a:lnTo>
                    <a:pt x="8060" y="3102"/>
                  </a:lnTo>
                  <a:lnTo>
                    <a:pt x="7987" y="3077"/>
                  </a:lnTo>
                  <a:lnTo>
                    <a:pt x="7840" y="3053"/>
                  </a:lnTo>
                  <a:lnTo>
                    <a:pt x="7669" y="3028"/>
                  </a:lnTo>
                  <a:lnTo>
                    <a:pt x="7596" y="2980"/>
                  </a:lnTo>
                  <a:lnTo>
                    <a:pt x="7547" y="2955"/>
                  </a:lnTo>
                  <a:lnTo>
                    <a:pt x="7523" y="2906"/>
                  </a:lnTo>
                  <a:lnTo>
                    <a:pt x="7547" y="2833"/>
                  </a:lnTo>
                  <a:lnTo>
                    <a:pt x="7572" y="2760"/>
                  </a:lnTo>
                  <a:lnTo>
                    <a:pt x="7645" y="2662"/>
                  </a:lnTo>
                  <a:lnTo>
                    <a:pt x="7694" y="2638"/>
                  </a:lnTo>
                  <a:lnTo>
                    <a:pt x="7792" y="2589"/>
                  </a:lnTo>
                  <a:lnTo>
                    <a:pt x="8036" y="2540"/>
                  </a:lnTo>
                  <a:lnTo>
                    <a:pt x="8329" y="2491"/>
                  </a:lnTo>
                  <a:lnTo>
                    <a:pt x="8671" y="2467"/>
                  </a:lnTo>
                  <a:close/>
                  <a:moveTo>
                    <a:pt x="11455" y="4763"/>
                  </a:moveTo>
                  <a:lnTo>
                    <a:pt x="11528" y="4787"/>
                  </a:lnTo>
                  <a:lnTo>
                    <a:pt x="11577" y="4811"/>
                  </a:lnTo>
                  <a:lnTo>
                    <a:pt x="11626" y="4885"/>
                  </a:lnTo>
                  <a:lnTo>
                    <a:pt x="11650" y="4958"/>
                  </a:lnTo>
                  <a:lnTo>
                    <a:pt x="11626" y="5031"/>
                  </a:lnTo>
                  <a:lnTo>
                    <a:pt x="11577" y="5153"/>
                  </a:lnTo>
                  <a:lnTo>
                    <a:pt x="11528" y="5251"/>
                  </a:lnTo>
                  <a:lnTo>
                    <a:pt x="11455" y="5324"/>
                  </a:lnTo>
                  <a:lnTo>
                    <a:pt x="11357" y="5398"/>
                  </a:lnTo>
                  <a:lnTo>
                    <a:pt x="11260" y="5471"/>
                  </a:lnTo>
                  <a:lnTo>
                    <a:pt x="11162" y="5520"/>
                  </a:lnTo>
                  <a:lnTo>
                    <a:pt x="10991" y="5520"/>
                  </a:lnTo>
                  <a:lnTo>
                    <a:pt x="10942" y="5471"/>
                  </a:lnTo>
                  <a:lnTo>
                    <a:pt x="10893" y="5398"/>
                  </a:lnTo>
                  <a:lnTo>
                    <a:pt x="10869" y="5324"/>
                  </a:lnTo>
                  <a:lnTo>
                    <a:pt x="10893" y="5251"/>
                  </a:lnTo>
                  <a:lnTo>
                    <a:pt x="10942" y="5153"/>
                  </a:lnTo>
                  <a:lnTo>
                    <a:pt x="10991" y="5031"/>
                  </a:lnTo>
                  <a:lnTo>
                    <a:pt x="11064" y="4958"/>
                  </a:lnTo>
                  <a:lnTo>
                    <a:pt x="11162" y="4885"/>
                  </a:lnTo>
                  <a:lnTo>
                    <a:pt x="11260" y="4811"/>
                  </a:lnTo>
                  <a:lnTo>
                    <a:pt x="11357" y="4787"/>
                  </a:lnTo>
                  <a:lnTo>
                    <a:pt x="11455" y="4763"/>
                  </a:lnTo>
                  <a:close/>
                  <a:moveTo>
                    <a:pt x="16437" y="12260"/>
                  </a:moveTo>
                  <a:lnTo>
                    <a:pt x="16511" y="12285"/>
                  </a:lnTo>
                  <a:lnTo>
                    <a:pt x="16535" y="12334"/>
                  </a:lnTo>
                  <a:lnTo>
                    <a:pt x="16559" y="12407"/>
                  </a:lnTo>
                  <a:lnTo>
                    <a:pt x="16584" y="12578"/>
                  </a:lnTo>
                  <a:lnTo>
                    <a:pt x="16584" y="12651"/>
                  </a:lnTo>
                  <a:lnTo>
                    <a:pt x="16535" y="12749"/>
                  </a:lnTo>
                  <a:lnTo>
                    <a:pt x="16486" y="12871"/>
                  </a:lnTo>
                  <a:lnTo>
                    <a:pt x="16413" y="12944"/>
                  </a:lnTo>
                  <a:lnTo>
                    <a:pt x="16340" y="13042"/>
                  </a:lnTo>
                  <a:lnTo>
                    <a:pt x="16266" y="13140"/>
                  </a:lnTo>
                  <a:lnTo>
                    <a:pt x="16218" y="13237"/>
                  </a:lnTo>
                  <a:lnTo>
                    <a:pt x="16218" y="13335"/>
                  </a:lnTo>
                  <a:lnTo>
                    <a:pt x="16193" y="13482"/>
                  </a:lnTo>
                  <a:lnTo>
                    <a:pt x="16144" y="13555"/>
                  </a:lnTo>
                  <a:lnTo>
                    <a:pt x="16120" y="13628"/>
                  </a:lnTo>
                  <a:lnTo>
                    <a:pt x="16071" y="13653"/>
                  </a:lnTo>
                  <a:lnTo>
                    <a:pt x="15973" y="13653"/>
                  </a:lnTo>
                  <a:lnTo>
                    <a:pt x="15924" y="13628"/>
                  </a:lnTo>
                  <a:lnTo>
                    <a:pt x="15900" y="13555"/>
                  </a:lnTo>
                  <a:lnTo>
                    <a:pt x="15851" y="13433"/>
                  </a:lnTo>
                  <a:lnTo>
                    <a:pt x="15851" y="13286"/>
                  </a:lnTo>
                  <a:lnTo>
                    <a:pt x="15827" y="13140"/>
                  </a:lnTo>
                  <a:lnTo>
                    <a:pt x="15851" y="12969"/>
                  </a:lnTo>
                  <a:lnTo>
                    <a:pt x="15924" y="12798"/>
                  </a:lnTo>
                  <a:lnTo>
                    <a:pt x="15998" y="12627"/>
                  </a:lnTo>
                  <a:lnTo>
                    <a:pt x="16120" y="12480"/>
                  </a:lnTo>
                  <a:lnTo>
                    <a:pt x="16242" y="12383"/>
                  </a:lnTo>
                  <a:lnTo>
                    <a:pt x="16340" y="12309"/>
                  </a:lnTo>
                  <a:lnTo>
                    <a:pt x="16437" y="12260"/>
                  </a:lnTo>
                  <a:close/>
                  <a:moveTo>
                    <a:pt x="13922" y="3615"/>
                  </a:moveTo>
                  <a:lnTo>
                    <a:pt x="14239" y="3639"/>
                  </a:lnTo>
                  <a:lnTo>
                    <a:pt x="14483" y="3639"/>
                  </a:lnTo>
                  <a:lnTo>
                    <a:pt x="14679" y="3688"/>
                  </a:lnTo>
                  <a:lnTo>
                    <a:pt x="14777" y="3712"/>
                  </a:lnTo>
                  <a:lnTo>
                    <a:pt x="14825" y="3737"/>
                  </a:lnTo>
                  <a:lnTo>
                    <a:pt x="14874" y="3761"/>
                  </a:lnTo>
                  <a:lnTo>
                    <a:pt x="14923" y="3737"/>
                  </a:lnTo>
                  <a:lnTo>
                    <a:pt x="14972" y="3712"/>
                  </a:lnTo>
                  <a:lnTo>
                    <a:pt x="15045" y="3688"/>
                  </a:lnTo>
                  <a:lnTo>
                    <a:pt x="15143" y="3663"/>
                  </a:lnTo>
                  <a:lnTo>
                    <a:pt x="15485" y="3639"/>
                  </a:lnTo>
                  <a:lnTo>
                    <a:pt x="15900" y="4103"/>
                  </a:lnTo>
                  <a:lnTo>
                    <a:pt x="16291" y="4616"/>
                  </a:lnTo>
                  <a:lnTo>
                    <a:pt x="16633" y="5153"/>
                  </a:lnTo>
                  <a:lnTo>
                    <a:pt x="16926" y="5715"/>
                  </a:lnTo>
                  <a:lnTo>
                    <a:pt x="17194" y="6301"/>
                  </a:lnTo>
                  <a:lnTo>
                    <a:pt x="17390" y="6912"/>
                  </a:lnTo>
                  <a:lnTo>
                    <a:pt x="17561" y="7547"/>
                  </a:lnTo>
                  <a:lnTo>
                    <a:pt x="17683" y="8182"/>
                  </a:lnTo>
                  <a:lnTo>
                    <a:pt x="17414" y="8157"/>
                  </a:lnTo>
                  <a:lnTo>
                    <a:pt x="17317" y="8133"/>
                  </a:lnTo>
                  <a:lnTo>
                    <a:pt x="17268" y="8084"/>
                  </a:lnTo>
                  <a:lnTo>
                    <a:pt x="17219" y="8060"/>
                  </a:lnTo>
                  <a:lnTo>
                    <a:pt x="17146" y="8035"/>
                  </a:lnTo>
                  <a:lnTo>
                    <a:pt x="16975" y="8011"/>
                  </a:lnTo>
                  <a:lnTo>
                    <a:pt x="16877" y="7986"/>
                  </a:lnTo>
                  <a:lnTo>
                    <a:pt x="16779" y="7938"/>
                  </a:lnTo>
                  <a:lnTo>
                    <a:pt x="16682" y="7889"/>
                  </a:lnTo>
                  <a:lnTo>
                    <a:pt x="16584" y="7815"/>
                  </a:lnTo>
                  <a:lnTo>
                    <a:pt x="16511" y="7742"/>
                  </a:lnTo>
                  <a:lnTo>
                    <a:pt x="16437" y="7693"/>
                  </a:lnTo>
                  <a:lnTo>
                    <a:pt x="16364" y="7693"/>
                  </a:lnTo>
                  <a:lnTo>
                    <a:pt x="16315" y="7718"/>
                  </a:lnTo>
                  <a:lnTo>
                    <a:pt x="16291" y="7767"/>
                  </a:lnTo>
                  <a:lnTo>
                    <a:pt x="16291" y="7840"/>
                  </a:lnTo>
                  <a:lnTo>
                    <a:pt x="16340" y="7913"/>
                  </a:lnTo>
                  <a:lnTo>
                    <a:pt x="16413" y="8011"/>
                  </a:lnTo>
                  <a:lnTo>
                    <a:pt x="16486" y="8084"/>
                  </a:lnTo>
                  <a:lnTo>
                    <a:pt x="16584" y="8133"/>
                  </a:lnTo>
                  <a:lnTo>
                    <a:pt x="16706" y="8182"/>
                  </a:lnTo>
                  <a:lnTo>
                    <a:pt x="16779" y="8182"/>
                  </a:lnTo>
                  <a:lnTo>
                    <a:pt x="16877" y="8206"/>
                  </a:lnTo>
                  <a:lnTo>
                    <a:pt x="16975" y="8255"/>
                  </a:lnTo>
                  <a:lnTo>
                    <a:pt x="17072" y="8304"/>
                  </a:lnTo>
                  <a:lnTo>
                    <a:pt x="17170" y="8377"/>
                  </a:lnTo>
                  <a:lnTo>
                    <a:pt x="17194" y="8426"/>
                  </a:lnTo>
                  <a:lnTo>
                    <a:pt x="17219" y="8475"/>
                  </a:lnTo>
                  <a:lnTo>
                    <a:pt x="17194" y="8621"/>
                  </a:lnTo>
                  <a:lnTo>
                    <a:pt x="17097" y="8792"/>
                  </a:lnTo>
                  <a:lnTo>
                    <a:pt x="16975" y="8963"/>
                  </a:lnTo>
                  <a:lnTo>
                    <a:pt x="16804" y="9110"/>
                  </a:lnTo>
                  <a:lnTo>
                    <a:pt x="16657" y="9232"/>
                  </a:lnTo>
                  <a:lnTo>
                    <a:pt x="16511" y="9305"/>
                  </a:lnTo>
                  <a:lnTo>
                    <a:pt x="16413" y="9330"/>
                  </a:lnTo>
                  <a:lnTo>
                    <a:pt x="16242" y="9354"/>
                  </a:lnTo>
                  <a:lnTo>
                    <a:pt x="16169" y="9378"/>
                  </a:lnTo>
                  <a:lnTo>
                    <a:pt x="16120" y="9427"/>
                  </a:lnTo>
                  <a:lnTo>
                    <a:pt x="16071" y="9452"/>
                  </a:lnTo>
                  <a:lnTo>
                    <a:pt x="16022" y="9476"/>
                  </a:lnTo>
                  <a:lnTo>
                    <a:pt x="15973" y="9452"/>
                  </a:lnTo>
                  <a:lnTo>
                    <a:pt x="15924" y="9427"/>
                  </a:lnTo>
                  <a:lnTo>
                    <a:pt x="15900" y="9378"/>
                  </a:lnTo>
                  <a:lnTo>
                    <a:pt x="15851" y="9305"/>
                  </a:lnTo>
                  <a:lnTo>
                    <a:pt x="15827" y="9134"/>
                  </a:lnTo>
                  <a:lnTo>
                    <a:pt x="15802" y="9037"/>
                  </a:lnTo>
                  <a:lnTo>
                    <a:pt x="15729" y="8890"/>
                  </a:lnTo>
                  <a:lnTo>
                    <a:pt x="15607" y="8743"/>
                  </a:lnTo>
                  <a:lnTo>
                    <a:pt x="15460" y="8573"/>
                  </a:lnTo>
                  <a:lnTo>
                    <a:pt x="15314" y="8402"/>
                  </a:lnTo>
                  <a:lnTo>
                    <a:pt x="15192" y="8255"/>
                  </a:lnTo>
                  <a:lnTo>
                    <a:pt x="15094" y="8108"/>
                  </a:lnTo>
                  <a:lnTo>
                    <a:pt x="15070" y="8011"/>
                  </a:lnTo>
                  <a:lnTo>
                    <a:pt x="15070" y="7938"/>
                  </a:lnTo>
                  <a:lnTo>
                    <a:pt x="15045" y="7889"/>
                  </a:lnTo>
                  <a:lnTo>
                    <a:pt x="15021" y="7889"/>
                  </a:lnTo>
                  <a:lnTo>
                    <a:pt x="14972" y="7913"/>
                  </a:lnTo>
                  <a:lnTo>
                    <a:pt x="14948" y="7962"/>
                  </a:lnTo>
                  <a:lnTo>
                    <a:pt x="14899" y="8035"/>
                  </a:lnTo>
                  <a:lnTo>
                    <a:pt x="14874" y="8182"/>
                  </a:lnTo>
                  <a:lnTo>
                    <a:pt x="14899" y="8279"/>
                  </a:lnTo>
                  <a:lnTo>
                    <a:pt x="14972" y="8402"/>
                  </a:lnTo>
                  <a:lnTo>
                    <a:pt x="15045" y="8548"/>
                  </a:lnTo>
                  <a:lnTo>
                    <a:pt x="15167" y="8670"/>
                  </a:lnTo>
                  <a:lnTo>
                    <a:pt x="15265" y="8792"/>
                  </a:lnTo>
                  <a:lnTo>
                    <a:pt x="15363" y="8914"/>
                  </a:lnTo>
                  <a:lnTo>
                    <a:pt x="15436" y="9037"/>
                  </a:lnTo>
                  <a:lnTo>
                    <a:pt x="15460" y="9134"/>
                  </a:lnTo>
                  <a:lnTo>
                    <a:pt x="15460" y="9232"/>
                  </a:lnTo>
                  <a:lnTo>
                    <a:pt x="15509" y="9330"/>
                  </a:lnTo>
                  <a:lnTo>
                    <a:pt x="15558" y="9427"/>
                  </a:lnTo>
                  <a:lnTo>
                    <a:pt x="15631" y="9525"/>
                  </a:lnTo>
                  <a:lnTo>
                    <a:pt x="15753" y="9598"/>
                  </a:lnTo>
                  <a:lnTo>
                    <a:pt x="15900" y="9647"/>
                  </a:lnTo>
                  <a:lnTo>
                    <a:pt x="16047" y="9696"/>
                  </a:lnTo>
                  <a:lnTo>
                    <a:pt x="16218" y="9720"/>
                  </a:lnTo>
                  <a:lnTo>
                    <a:pt x="16364" y="9720"/>
                  </a:lnTo>
                  <a:lnTo>
                    <a:pt x="16486" y="9769"/>
                  </a:lnTo>
                  <a:lnTo>
                    <a:pt x="16559" y="9818"/>
                  </a:lnTo>
                  <a:lnTo>
                    <a:pt x="16584" y="9867"/>
                  </a:lnTo>
                  <a:lnTo>
                    <a:pt x="16584" y="9916"/>
                  </a:lnTo>
                  <a:lnTo>
                    <a:pt x="16559" y="10013"/>
                  </a:lnTo>
                  <a:lnTo>
                    <a:pt x="16437" y="10209"/>
                  </a:lnTo>
                  <a:lnTo>
                    <a:pt x="16242" y="10429"/>
                  </a:lnTo>
                  <a:lnTo>
                    <a:pt x="16022" y="10673"/>
                  </a:lnTo>
                  <a:lnTo>
                    <a:pt x="15802" y="10917"/>
                  </a:lnTo>
                  <a:lnTo>
                    <a:pt x="15631" y="11186"/>
                  </a:lnTo>
                  <a:lnTo>
                    <a:pt x="15485" y="11430"/>
                  </a:lnTo>
                  <a:lnTo>
                    <a:pt x="15460" y="11528"/>
                  </a:lnTo>
                  <a:lnTo>
                    <a:pt x="15460" y="11625"/>
                  </a:lnTo>
                  <a:lnTo>
                    <a:pt x="15460" y="11772"/>
                  </a:lnTo>
                  <a:lnTo>
                    <a:pt x="15485" y="11918"/>
                  </a:lnTo>
                  <a:lnTo>
                    <a:pt x="15509" y="12016"/>
                  </a:lnTo>
                  <a:lnTo>
                    <a:pt x="15558" y="12089"/>
                  </a:lnTo>
                  <a:lnTo>
                    <a:pt x="15583" y="12138"/>
                  </a:lnTo>
                  <a:lnTo>
                    <a:pt x="15607" y="12212"/>
                  </a:lnTo>
                  <a:lnTo>
                    <a:pt x="15631" y="12383"/>
                  </a:lnTo>
                  <a:lnTo>
                    <a:pt x="15607" y="12480"/>
                  </a:lnTo>
                  <a:lnTo>
                    <a:pt x="15509" y="12651"/>
                  </a:lnTo>
                  <a:lnTo>
                    <a:pt x="15363" y="12847"/>
                  </a:lnTo>
                  <a:lnTo>
                    <a:pt x="15167" y="13042"/>
                  </a:lnTo>
                  <a:lnTo>
                    <a:pt x="14972" y="13237"/>
                  </a:lnTo>
                  <a:lnTo>
                    <a:pt x="14825" y="13433"/>
                  </a:lnTo>
                  <a:lnTo>
                    <a:pt x="14728" y="13604"/>
                  </a:lnTo>
                  <a:lnTo>
                    <a:pt x="14679" y="13701"/>
                  </a:lnTo>
                  <a:lnTo>
                    <a:pt x="14654" y="13823"/>
                  </a:lnTo>
                  <a:lnTo>
                    <a:pt x="14581" y="13970"/>
                  </a:lnTo>
                  <a:lnTo>
                    <a:pt x="14459" y="14117"/>
                  </a:lnTo>
                  <a:lnTo>
                    <a:pt x="14313" y="14288"/>
                  </a:lnTo>
                  <a:lnTo>
                    <a:pt x="14142" y="14434"/>
                  </a:lnTo>
                  <a:lnTo>
                    <a:pt x="13995" y="14556"/>
                  </a:lnTo>
                  <a:lnTo>
                    <a:pt x="13848" y="14629"/>
                  </a:lnTo>
                  <a:lnTo>
                    <a:pt x="13726" y="14654"/>
                  </a:lnTo>
                  <a:lnTo>
                    <a:pt x="13653" y="14654"/>
                  </a:lnTo>
                  <a:lnTo>
                    <a:pt x="13555" y="14605"/>
                  </a:lnTo>
                  <a:lnTo>
                    <a:pt x="13458" y="14556"/>
                  </a:lnTo>
                  <a:lnTo>
                    <a:pt x="13360" y="14483"/>
                  </a:lnTo>
                  <a:lnTo>
                    <a:pt x="13287" y="14385"/>
                  </a:lnTo>
                  <a:lnTo>
                    <a:pt x="13213" y="14288"/>
                  </a:lnTo>
                  <a:lnTo>
                    <a:pt x="13189" y="14190"/>
                  </a:lnTo>
                  <a:lnTo>
                    <a:pt x="13165" y="14092"/>
                  </a:lnTo>
                  <a:lnTo>
                    <a:pt x="13140" y="13921"/>
                  </a:lnTo>
                  <a:lnTo>
                    <a:pt x="13116" y="13848"/>
                  </a:lnTo>
                  <a:lnTo>
                    <a:pt x="13067" y="13799"/>
                  </a:lnTo>
                  <a:lnTo>
                    <a:pt x="13043" y="13750"/>
                  </a:lnTo>
                  <a:lnTo>
                    <a:pt x="12994" y="13677"/>
                  </a:lnTo>
                  <a:lnTo>
                    <a:pt x="12969" y="13530"/>
                  </a:lnTo>
                  <a:lnTo>
                    <a:pt x="12945" y="13359"/>
                  </a:lnTo>
                  <a:lnTo>
                    <a:pt x="12920" y="13286"/>
                  </a:lnTo>
                  <a:lnTo>
                    <a:pt x="12872" y="13237"/>
                  </a:lnTo>
                  <a:lnTo>
                    <a:pt x="12847" y="13164"/>
                  </a:lnTo>
                  <a:lnTo>
                    <a:pt x="12823" y="13066"/>
                  </a:lnTo>
                  <a:lnTo>
                    <a:pt x="12798" y="12920"/>
                  </a:lnTo>
                  <a:lnTo>
                    <a:pt x="12774" y="12749"/>
                  </a:lnTo>
                  <a:lnTo>
                    <a:pt x="12798" y="12602"/>
                  </a:lnTo>
                  <a:lnTo>
                    <a:pt x="12823" y="12456"/>
                  </a:lnTo>
                  <a:lnTo>
                    <a:pt x="12847" y="12358"/>
                  </a:lnTo>
                  <a:lnTo>
                    <a:pt x="12872" y="12285"/>
                  </a:lnTo>
                  <a:lnTo>
                    <a:pt x="12920" y="12236"/>
                  </a:lnTo>
                  <a:lnTo>
                    <a:pt x="12945" y="12163"/>
                  </a:lnTo>
                  <a:lnTo>
                    <a:pt x="12969" y="11992"/>
                  </a:lnTo>
                  <a:lnTo>
                    <a:pt x="12945" y="11894"/>
                  </a:lnTo>
                  <a:lnTo>
                    <a:pt x="12896" y="11772"/>
                  </a:lnTo>
                  <a:lnTo>
                    <a:pt x="12798" y="11650"/>
                  </a:lnTo>
                  <a:lnTo>
                    <a:pt x="12701" y="11528"/>
                  </a:lnTo>
                  <a:lnTo>
                    <a:pt x="12578" y="11381"/>
                  </a:lnTo>
                  <a:lnTo>
                    <a:pt x="12481" y="11210"/>
                  </a:lnTo>
                  <a:lnTo>
                    <a:pt x="12432" y="11015"/>
                  </a:lnTo>
                  <a:lnTo>
                    <a:pt x="12408" y="10844"/>
                  </a:lnTo>
                  <a:lnTo>
                    <a:pt x="12408" y="10697"/>
                  </a:lnTo>
                  <a:lnTo>
                    <a:pt x="12383" y="10551"/>
                  </a:lnTo>
                  <a:lnTo>
                    <a:pt x="12334" y="10453"/>
                  </a:lnTo>
                  <a:lnTo>
                    <a:pt x="12310" y="10380"/>
                  </a:lnTo>
                  <a:lnTo>
                    <a:pt x="12261" y="10331"/>
                  </a:lnTo>
                  <a:lnTo>
                    <a:pt x="12188" y="10307"/>
                  </a:lnTo>
                  <a:lnTo>
                    <a:pt x="12017" y="10282"/>
                  </a:lnTo>
                  <a:lnTo>
                    <a:pt x="11870" y="10307"/>
                  </a:lnTo>
                  <a:lnTo>
                    <a:pt x="11797" y="10331"/>
                  </a:lnTo>
                  <a:lnTo>
                    <a:pt x="11748" y="10380"/>
                  </a:lnTo>
                  <a:lnTo>
                    <a:pt x="11675" y="10429"/>
                  </a:lnTo>
                  <a:lnTo>
                    <a:pt x="11553" y="10453"/>
                  </a:lnTo>
                  <a:lnTo>
                    <a:pt x="11406" y="10478"/>
                  </a:lnTo>
                  <a:lnTo>
                    <a:pt x="11260" y="10478"/>
                  </a:lnTo>
                  <a:lnTo>
                    <a:pt x="11089" y="10453"/>
                  </a:lnTo>
                  <a:lnTo>
                    <a:pt x="10893" y="10355"/>
                  </a:lnTo>
                  <a:lnTo>
                    <a:pt x="10674" y="10233"/>
                  </a:lnTo>
                  <a:lnTo>
                    <a:pt x="10503" y="10087"/>
                  </a:lnTo>
                  <a:lnTo>
                    <a:pt x="10429" y="10013"/>
                  </a:lnTo>
                  <a:lnTo>
                    <a:pt x="10356" y="9891"/>
                  </a:lnTo>
                  <a:lnTo>
                    <a:pt x="10234" y="9598"/>
                  </a:lnTo>
                  <a:lnTo>
                    <a:pt x="10161" y="9281"/>
                  </a:lnTo>
                  <a:lnTo>
                    <a:pt x="10112" y="8963"/>
                  </a:lnTo>
                  <a:lnTo>
                    <a:pt x="10136" y="8792"/>
                  </a:lnTo>
                  <a:lnTo>
                    <a:pt x="10161" y="8621"/>
                  </a:lnTo>
                  <a:lnTo>
                    <a:pt x="10258" y="8279"/>
                  </a:lnTo>
                  <a:lnTo>
                    <a:pt x="10332" y="8108"/>
                  </a:lnTo>
                  <a:lnTo>
                    <a:pt x="10405" y="7962"/>
                  </a:lnTo>
                  <a:lnTo>
                    <a:pt x="10503" y="7815"/>
                  </a:lnTo>
                  <a:lnTo>
                    <a:pt x="10600" y="7718"/>
                  </a:lnTo>
                  <a:lnTo>
                    <a:pt x="10796" y="7522"/>
                  </a:lnTo>
                  <a:lnTo>
                    <a:pt x="10991" y="7376"/>
                  </a:lnTo>
                  <a:lnTo>
                    <a:pt x="11162" y="7278"/>
                  </a:lnTo>
                  <a:lnTo>
                    <a:pt x="11260" y="7229"/>
                  </a:lnTo>
                  <a:lnTo>
                    <a:pt x="11431" y="7205"/>
                  </a:lnTo>
                  <a:lnTo>
                    <a:pt x="11504" y="7180"/>
                  </a:lnTo>
                  <a:lnTo>
                    <a:pt x="11553" y="7132"/>
                  </a:lnTo>
                  <a:lnTo>
                    <a:pt x="11626" y="7107"/>
                  </a:lnTo>
                  <a:lnTo>
                    <a:pt x="11724" y="7083"/>
                  </a:lnTo>
                  <a:lnTo>
                    <a:pt x="11870" y="7058"/>
                  </a:lnTo>
                  <a:lnTo>
                    <a:pt x="12188" y="7058"/>
                  </a:lnTo>
                  <a:lnTo>
                    <a:pt x="12359" y="7107"/>
                  </a:lnTo>
                  <a:lnTo>
                    <a:pt x="12481" y="7156"/>
                  </a:lnTo>
                  <a:lnTo>
                    <a:pt x="12603" y="7229"/>
                  </a:lnTo>
                  <a:lnTo>
                    <a:pt x="12676" y="7303"/>
                  </a:lnTo>
                  <a:lnTo>
                    <a:pt x="12774" y="7376"/>
                  </a:lnTo>
                  <a:lnTo>
                    <a:pt x="12896" y="7425"/>
                  </a:lnTo>
                  <a:lnTo>
                    <a:pt x="12969" y="7425"/>
                  </a:lnTo>
                  <a:lnTo>
                    <a:pt x="13140" y="7449"/>
                  </a:lnTo>
                  <a:lnTo>
                    <a:pt x="13213" y="7498"/>
                  </a:lnTo>
                  <a:lnTo>
                    <a:pt x="13262" y="7522"/>
                  </a:lnTo>
                  <a:lnTo>
                    <a:pt x="13311" y="7547"/>
                  </a:lnTo>
                  <a:lnTo>
                    <a:pt x="13360" y="7571"/>
                  </a:lnTo>
                  <a:lnTo>
                    <a:pt x="13409" y="7547"/>
                  </a:lnTo>
                  <a:lnTo>
                    <a:pt x="13458" y="7522"/>
                  </a:lnTo>
                  <a:lnTo>
                    <a:pt x="13507" y="7498"/>
                  </a:lnTo>
                  <a:lnTo>
                    <a:pt x="13580" y="7449"/>
                  </a:lnTo>
                  <a:lnTo>
                    <a:pt x="13726" y="7425"/>
                  </a:lnTo>
                  <a:lnTo>
                    <a:pt x="13897" y="7449"/>
                  </a:lnTo>
                  <a:lnTo>
                    <a:pt x="13971" y="7498"/>
                  </a:lnTo>
                  <a:lnTo>
                    <a:pt x="14019" y="7522"/>
                  </a:lnTo>
                  <a:lnTo>
                    <a:pt x="14093" y="7571"/>
                  </a:lnTo>
                  <a:lnTo>
                    <a:pt x="14190" y="7596"/>
                  </a:lnTo>
                  <a:lnTo>
                    <a:pt x="14337" y="7620"/>
                  </a:lnTo>
                  <a:lnTo>
                    <a:pt x="14654" y="7620"/>
                  </a:lnTo>
                  <a:lnTo>
                    <a:pt x="14801" y="7596"/>
                  </a:lnTo>
                  <a:lnTo>
                    <a:pt x="14899" y="7571"/>
                  </a:lnTo>
                  <a:lnTo>
                    <a:pt x="14972" y="7522"/>
                  </a:lnTo>
                  <a:lnTo>
                    <a:pt x="15021" y="7473"/>
                  </a:lnTo>
                  <a:lnTo>
                    <a:pt x="15045" y="7400"/>
                  </a:lnTo>
                  <a:lnTo>
                    <a:pt x="15070" y="7229"/>
                  </a:lnTo>
                  <a:lnTo>
                    <a:pt x="15070" y="7205"/>
                  </a:lnTo>
                  <a:lnTo>
                    <a:pt x="15045" y="7156"/>
                  </a:lnTo>
                  <a:lnTo>
                    <a:pt x="14948" y="7107"/>
                  </a:lnTo>
                  <a:lnTo>
                    <a:pt x="14825" y="7058"/>
                  </a:lnTo>
                  <a:lnTo>
                    <a:pt x="14679" y="7058"/>
                  </a:lnTo>
                  <a:lnTo>
                    <a:pt x="14532" y="7034"/>
                  </a:lnTo>
                  <a:lnTo>
                    <a:pt x="14361" y="6985"/>
                  </a:lnTo>
                  <a:lnTo>
                    <a:pt x="14215" y="6936"/>
                  </a:lnTo>
                  <a:lnTo>
                    <a:pt x="14117" y="6863"/>
                  </a:lnTo>
                  <a:lnTo>
                    <a:pt x="14019" y="6790"/>
                  </a:lnTo>
                  <a:lnTo>
                    <a:pt x="13922" y="6716"/>
                  </a:lnTo>
                  <a:lnTo>
                    <a:pt x="13824" y="6692"/>
                  </a:lnTo>
                  <a:lnTo>
                    <a:pt x="13726" y="6668"/>
                  </a:lnTo>
                  <a:lnTo>
                    <a:pt x="13653" y="6643"/>
                  </a:lnTo>
                  <a:lnTo>
                    <a:pt x="13555" y="6619"/>
                  </a:lnTo>
                  <a:lnTo>
                    <a:pt x="13458" y="6545"/>
                  </a:lnTo>
                  <a:lnTo>
                    <a:pt x="13360" y="6472"/>
                  </a:lnTo>
                  <a:lnTo>
                    <a:pt x="13287" y="6399"/>
                  </a:lnTo>
                  <a:lnTo>
                    <a:pt x="13189" y="6374"/>
                  </a:lnTo>
                  <a:lnTo>
                    <a:pt x="13116" y="6350"/>
                  </a:lnTo>
                  <a:lnTo>
                    <a:pt x="13067" y="6374"/>
                  </a:lnTo>
                  <a:lnTo>
                    <a:pt x="13018" y="6399"/>
                  </a:lnTo>
                  <a:lnTo>
                    <a:pt x="12945" y="6399"/>
                  </a:lnTo>
                  <a:lnTo>
                    <a:pt x="12872" y="6350"/>
                  </a:lnTo>
                  <a:lnTo>
                    <a:pt x="12774" y="6277"/>
                  </a:lnTo>
                  <a:lnTo>
                    <a:pt x="12701" y="6228"/>
                  </a:lnTo>
                  <a:lnTo>
                    <a:pt x="12627" y="6179"/>
                  </a:lnTo>
                  <a:lnTo>
                    <a:pt x="12505" y="6179"/>
                  </a:lnTo>
                  <a:lnTo>
                    <a:pt x="12456" y="6228"/>
                  </a:lnTo>
                  <a:lnTo>
                    <a:pt x="12383" y="6252"/>
                  </a:lnTo>
                  <a:lnTo>
                    <a:pt x="12212" y="6277"/>
                  </a:lnTo>
                  <a:lnTo>
                    <a:pt x="12114" y="6326"/>
                  </a:lnTo>
                  <a:lnTo>
                    <a:pt x="11968" y="6399"/>
                  </a:lnTo>
                  <a:lnTo>
                    <a:pt x="11797" y="6521"/>
                  </a:lnTo>
                  <a:lnTo>
                    <a:pt x="11650" y="6668"/>
                  </a:lnTo>
                  <a:lnTo>
                    <a:pt x="11479" y="6814"/>
                  </a:lnTo>
                  <a:lnTo>
                    <a:pt x="11309" y="6936"/>
                  </a:lnTo>
                  <a:lnTo>
                    <a:pt x="11186" y="7009"/>
                  </a:lnTo>
                  <a:lnTo>
                    <a:pt x="11064" y="7058"/>
                  </a:lnTo>
                  <a:lnTo>
                    <a:pt x="10918" y="7009"/>
                  </a:lnTo>
                  <a:lnTo>
                    <a:pt x="10844" y="6985"/>
                  </a:lnTo>
                  <a:lnTo>
                    <a:pt x="10796" y="6961"/>
                  </a:lnTo>
                  <a:lnTo>
                    <a:pt x="10747" y="6912"/>
                  </a:lnTo>
                  <a:lnTo>
                    <a:pt x="10722" y="6838"/>
                  </a:lnTo>
                  <a:lnTo>
                    <a:pt x="10698" y="6668"/>
                  </a:lnTo>
                  <a:lnTo>
                    <a:pt x="10722" y="6497"/>
                  </a:lnTo>
                  <a:lnTo>
                    <a:pt x="10747" y="6423"/>
                  </a:lnTo>
                  <a:lnTo>
                    <a:pt x="10796" y="6374"/>
                  </a:lnTo>
                  <a:lnTo>
                    <a:pt x="10844" y="6350"/>
                  </a:lnTo>
                  <a:lnTo>
                    <a:pt x="10967" y="6326"/>
                  </a:lnTo>
                  <a:lnTo>
                    <a:pt x="11113" y="6301"/>
                  </a:lnTo>
                  <a:lnTo>
                    <a:pt x="11260" y="6277"/>
                  </a:lnTo>
                  <a:lnTo>
                    <a:pt x="11406" y="6277"/>
                  </a:lnTo>
                  <a:lnTo>
                    <a:pt x="11528" y="6228"/>
                  </a:lnTo>
                  <a:lnTo>
                    <a:pt x="11602" y="6179"/>
                  </a:lnTo>
                  <a:lnTo>
                    <a:pt x="11626" y="6130"/>
                  </a:lnTo>
                  <a:lnTo>
                    <a:pt x="11650" y="6106"/>
                  </a:lnTo>
                  <a:lnTo>
                    <a:pt x="11602" y="5935"/>
                  </a:lnTo>
                  <a:lnTo>
                    <a:pt x="11577" y="5862"/>
                  </a:lnTo>
                  <a:lnTo>
                    <a:pt x="11553" y="5813"/>
                  </a:lnTo>
                  <a:lnTo>
                    <a:pt x="11504" y="5764"/>
                  </a:lnTo>
                  <a:lnTo>
                    <a:pt x="11504" y="5715"/>
                  </a:lnTo>
                  <a:lnTo>
                    <a:pt x="11504" y="5666"/>
                  </a:lnTo>
                  <a:lnTo>
                    <a:pt x="11553" y="5617"/>
                  </a:lnTo>
                  <a:lnTo>
                    <a:pt x="11602" y="5593"/>
                  </a:lnTo>
                  <a:lnTo>
                    <a:pt x="11675" y="5544"/>
                  </a:lnTo>
                  <a:lnTo>
                    <a:pt x="11821" y="5520"/>
                  </a:lnTo>
                  <a:lnTo>
                    <a:pt x="11919" y="5520"/>
                  </a:lnTo>
                  <a:lnTo>
                    <a:pt x="12017" y="5471"/>
                  </a:lnTo>
                  <a:lnTo>
                    <a:pt x="12114" y="5398"/>
                  </a:lnTo>
                  <a:lnTo>
                    <a:pt x="12212" y="5324"/>
                  </a:lnTo>
                  <a:lnTo>
                    <a:pt x="12285" y="5251"/>
                  </a:lnTo>
                  <a:lnTo>
                    <a:pt x="12359" y="5153"/>
                  </a:lnTo>
                  <a:lnTo>
                    <a:pt x="12383" y="5031"/>
                  </a:lnTo>
                  <a:lnTo>
                    <a:pt x="12408" y="4958"/>
                  </a:lnTo>
                  <a:lnTo>
                    <a:pt x="12383" y="4787"/>
                  </a:lnTo>
                  <a:lnTo>
                    <a:pt x="12334" y="4714"/>
                  </a:lnTo>
                  <a:lnTo>
                    <a:pt x="12310" y="4665"/>
                  </a:lnTo>
                  <a:lnTo>
                    <a:pt x="12310" y="4640"/>
                  </a:lnTo>
                  <a:lnTo>
                    <a:pt x="12310" y="4592"/>
                  </a:lnTo>
                  <a:lnTo>
                    <a:pt x="12383" y="4469"/>
                  </a:lnTo>
                  <a:lnTo>
                    <a:pt x="12505" y="4298"/>
                  </a:lnTo>
                  <a:lnTo>
                    <a:pt x="12701" y="4103"/>
                  </a:lnTo>
                  <a:lnTo>
                    <a:pt x="12798" y="4005"/>
                  </a:lnTo>
                  <a:lnTo>
                    <a:pt x="12945" y="3908"/>
                  </a:lnTo>
                  <a:lnTo>
                    <a:pt x="13091" y="3834"/>
                  </a:lnTo>
                  <a:lnTo>
                    <a:pt x="13262" y="3761"/>
                  </a:lnTo>
                  <a:lnTo>
                    <a:pt x="13604" y="3663"/>
                  </a:lnTo>
                  <a:lnTo>
                    <a:pt x="13775" y="3639"/>
                  </a:lnTo>
                  <a:lnTo>
                    <a:pt x="13922" y="3615"/>
                  </a:lnTo>
                  <a:close/>
                  <a:moveTo>
                    <a:pt x="6888" y="2467"/>
                  </a:moveTo>
                  <a:lnTo>
                    <a:pt x="6986" y="2491"/>
                  </a:lnTo>
                  <a:lnTo>
                    <a:pt x="7083" y="2516"/>
                  </a:lnTo>
                  <a:lnTo>
                    <a:pt x="7132" y="2540"/>
                  </a:lnTo>
                  <a:lnTo>
                    <a:pt x="7181" y="2589"/>
                  </a:lnTo>
                  <a:lnTo>
                    <a:pt x="7181" y="2638"/>
                  </a:lnTo>
                  <a:lnTo>
                    <a:pt x="7181" y="2711"/>
                  </a:lnTo>
                  <a:lnTo>
                    <a:pt x="7132" y="2784"/>
                  </a:lnTo>
                  <a:lnTo>
                    <a:pt x="7083" y="2858"/>
                  </a:lnTo>
                  <a:lnTo>
                    <a:pt x="6937" y="3028"/>
                  </a:lnTo>
                  <a:lnTo>
                    <a:pt x="6864" y="3175"/>
                  </a:lnTo>
                  <a:lnTo>
                    <a:pt x="6839" y="3322"/>
                  </a:lnTo>
                  <a:lnTo>
                    <a:pt x="6864" y="3395"/>
                  </a:lnTo>
                  <a:lnTo>
                    <a:pt x="6888" y="3419"/>
                  </a:lnTo>
                  <a:lnTo>
                    <a:pt x="6961" y="3517"/>
                  </a:lnTo>
                  <a:lnTo>
                    <a:pt x="7010" y="3615"/>
                  </a:lnTo>
                  <a:lnTo>
                    <a:pt x="7059" y="3712"/>
                  </a:lnTo>
                  <a:lnTo>
                    <a:pt x="7083" y="3810"/>
                  </a:lnTo>
                  <a:lnTo>
                    <a:pt x="7059" y="3908"/>
                  </a:lnTo>
                  <a:lnTo>
                    <a:pt x="7010" y="4005"/>
                  </a:lnTo>
                  <a:lnTo>
                    <a:pt x="6961" y="4103"/>
                  </a:lnTo>
                  <a:lnTo>
                    <a:pt x="6888" y="4201"/>
                  </a:lnTo>
                  <a:lnTo>
                    <a:pt x="6839" y="4225"/>
                  </a:lnTo>
                  <a:lnTo>
                    <a:pt x="6644" y="4225"/>
                  </a:lnTo>
                  <a:lnTo>
                    <a:pt x="6473" y="4128"/>
                  </a:lnTo>
                  <a:lnTo>
                    <a:pt x="6302" y="4005"/>
                  </a:lnTo>
                  <a:lnTo>
                    <a:pt x="6155" y="3859"/>
                  </a:lnTo>
                  <a:lnTo>
                    <a:pt x="5984" y="3786"/>
                  </a:lnTo>
                  <a:lnTo>
                    <a:pt x="5838" y="3761"/>
                  </a:lnTo>
                  <a:lnTo>
                    <a:pt x="5789" y="3786"/>
                  </a:lnTo>
                  <a:lnTo>
                    <a:pt x="5740" y="3810"/>
                  </a:lnTo>
                  <a:lnTo>
                    <a:pt x="5642" y="3883"/>
                  </a:lnTo>
                  <a:lnTo>
                    <a:pt x="5545" y="3957"/>
                  </a:lnTo>
                  <a:lnTo>
                    <a:pt x="5447" y="3981"/>
                  </a:lnTo>
                  <a:lnTo>
                    <a:pt x="5349" y="4005"/>
                  </a:lnTo>
                  <a:lnTo>
                    <a:pt x="5203" y="4030"/>
                  </a:lnTo>
                  <a:lnTo>
                    <a:pt x="5129" y="4054"/>
                  </a:lnTo>
                  <a:lnTo>
                    <a:pt x="5081" y="4103"/>
                  </a:lnTo>
                  <a:lnTo>
                    <a:pt x="5032" y="4128"/>
                  </a:lnTo>
                  <a:lnTo>
                    <a:pt x="4959" y="4152"/>
                  </a:lnTo>
                  <a:lnTo>
                    <a:pt x="4788" y="4201"/>
                  </a:lnTo>
                  <a:lnTo>
                    <a:pt x="4690" y="4201"/>
                  </a:lnTo>
                  <a:lnTo>
                    <a:pt x="4592" y="4250"/>
                  </a:lnTo>
                  <a:lnTo>
                    <a:pt x="4494" y="4298"/>
                  </a:lnTo>
                  <a:lnTo>
                    <a:pt x="4397" y="4372"/>
                  </a:lnTo>
                  <a:lnTo>
                    <a:pt x="4372" y="4421"/>
                  </a:lnTo>
                  <a:lnTo>
                    <a:pt x="4372" y="4494"/>
                  </a:lnTo>
                  <a:lnTo>
                    <a:pt x="4372" y="4616"/>
                  </a:lnTo>
                  <a:lnTo>
                    <a:pt x="4470" y="4787"/>
                  </a:lnTo>
                  <a:lnTo>
                    <a:pt x="4592" y="4958"/>
                  </a:lnTo>
                  <a:lnTo>
                    <a:pt x="4690" y="5031"/>
                  </a:lnTo>
                  <a:lnTo>
                    <a:pt x="4788" y="5056"/>
                  </a:lnTo>
                  <a:lnTo>
                    <a:pt x="4885" y="5080"/>
                  </a:lnTo>
                  <a:lnTo>
                    <a:pt x="5007" y="5080"/>
                  </a:lnTo>
                  <a:lnTo>
                    <a:pt x="5129" y="5056"/>
                  </a:lnTo>
                  <a:lnTo>
                    <a:pt x="5227" y="5007"/>
                  </a:lnTo>
                  <a:lnTo>
                    <a:pt x="5349" y="4933"/>
                  </a:lnTo>
                  <a:lnTo>
                    <a:pt x="5447" y="4860"/>
                  </a:lnTo>
                  <a:lnTo>
                    <a:pt x="5642" y="4665"/>
                  </a:lnTo>
                  <a:lnTo>
                    <a:pt x="5838" y="4518"/>
                  </a:lnTo>
                  <a:lnTo>
                    <a:pt x="6009" y="4421"/>
                  </a:lnTo>
                  <a:lnTo>
                    <a:pt x="6131" y="4372"/>
                  </a:lnTo>
                  <a:lnTo>
                    <a:pt x="6204" y="4396"/>
                  </a:lnTo>
                  <a:lnTo>
                    <a:pt x="6253" y="4445"/>
                  </a:lnTo>
                  <a:lnTo>
                    <a:pt x="6302" y="4494"/>
                  </a:lnTo>
                  <a:lnTo>
                    <a:pt x="6302" y="4567"/>
                  </a:lnTo>
                  <a:lnTo>
                    <a:pt x="6326" y="4640"/>
                  </a:lnTo>
                  <a:lnTo>
                    <a:pt x="6375" y="4714"/>
                  </a:lnTo>
                  <a:lnTo>
                    <a:pt x="6424" y="4738"/>
                  </a:lnTo>
                  <a:lnTo>
                    <a:pt x="6497" y="4763"/>
                  </a:lnTo>
                  <a:lnTo>
                    <a:pt x="6595" y="4787"/>
                  </a:lnTo>
                  <a:lnTo>
                    <a:pt x="6693" y="4811"/>
                  </a:lnTo>
                  <a:lnTo>
                    <a:pt x="6790" y="4885"/>
                  </a:lnTo>
                  <a:lnTo>
                    <a:pt x="6888" y="4958"/>
                  </a:lnTo>
                  <a:lnTo>
                    <a:pt x="6937" y="5031"/>
                  </a:lnTo>
                  <a:lnTo>
                    <a:pt x="6961" y="5153"/>
                  </a:lnTo>
                  <a:lnTo>
                    <a:pt x="6937" y="5251"/>
                  </a:lnTo>
                  <a:lnTo>
                    <a:pt x="6888" y="5324"/>
                  </a:lnTo>
                  <a:lnTo>
                    <a:pt x="6790" y="5398"/>
                  </a:lnTo>
                  <a:lnTo>
                    <a:pt x="6693" y="5471"/>
                  </a:lnTo>
                  <a:lnTo>
                    <a:pt x="6595" y="5520"/>
                  </a:lnTo>
                  <a:lnTo>
                    <a:pt x="6497" y="5520"/>
                  </a:lnTo>
                  <a:lnTo>
                    <a:pt x="6399" y="5544"/>
                  </a:lnTo>
                  <a:lnTo>
                    <a:pt x="6253" y="5642"/>
                  </a:lnTo>
                  <a:lnTo>
                    <a:pt x="6082" y="5764"/>
                  </a:lnTo>
                  <a:lnTo>
                    <a:pt x="5935" y="5910"/>
                  </a:lnTo>
                  <a:lnTo>
                    <a:pt x="5764" y="6057"/>
                  </a:lnTo>
                  <a:lnTo>
                    <a:pt x="5594" y="6179"/>
                  </a:lnTo>
                  <a:lnTo>
                    <a:pt x="5471" y="6252"/>
                  </a:lnTo>
                  <a:lnTo>
                    <a:pt x="5349" y="6277"/>
                  </a:lnTo>
                  <a:lnTo>
                    <a:pt x="5227" y="6326"/>
                  </a:lnTo>
                  <a:lnTo>
                    <a:pt x="5056" y="6448"/>
                  </a:lnTo>
                  <a:lnTo>
                    <a:pt x="4812" y="6643"/>
                  </a:lnTo>
                  <a:lnTo>
                    <a:pt x="4568" y="6887"/>
                  </a:lnTo>
                  <a:lnTo>
                    <a:pt x="4226" y="7229"/>
                  </a:lnTo>
                  <a:lnTo>
                    <a:pt x="4104" y="7327"/>
                  </a:lnTo>
                  <a:lnTo>
                    <a:pt x="3957" y="7449"/>
                  </a:lnTo>
                  <a:lnTo>
                    <a:pt x="3640" y="7644"/>
                  </a:lnTo>
                  <a:lnTo>
                    <a:pt x="3347" y="7767"/>
                  </a:lnTo>
                  <a:lnTo>
                    <a:pt x="3200" y="7791"/>
                  </a:lnTo>
                  <a:lnTo>
                    <a:pt x="3078" y="7815"/>
                  </a:lnTo>
                  <a:lnTo>
                    <a:pt x="2834" y="7815"/>
                  </a:lnTo>
                  <a:lnTo>
                    <a:pt x="2614" y="7864"/>
                  </a:lnTo>
                  <a:lnTo>
                    <a:pt x="2443" y="7938"/>
                  </a:lnTo>
                  <a:lnTo>
                    <a:pt x="2321" y="8011"/>
                  </a:lnTo>
                  <a:lnTo>
                    <a:pt x="2248" y="8084"/>
                  </a:lnTo>
                  <a:lnTo>
                    <a:pt x="2174" y="8182"/>
                  </a:lnTo>
                  <a:lnTo>
                    <a:pt x="2125" y="8279"/>
                  </a:lnTo>
                  <a:lnTo>
                    <a:pt x="2125" y="8377"/>
                  </a:lnTo>
                  <a:lnTo>
                    <a:pt x="2125" y="8475"/>
                  </a:lnTo>
                  <a:lnTo>
                    <a:pt x="2174" y="8573"/>
                  </a:lnTo>
                  <a:lnTo>
                    <a:pt x="2248" y="8670"/>
                  </a:lnTo>
                  <a:lnTo>
                    <a:pt x="2321" y="8768"/>
                  </a:lnTo>
                  <a:lnTo>
                    <a:pt x="2394" y="8841"/>
                  </a:lnTo>
                  <a:lnTo>
                    <a:pt x="2492" y="8890"/>
                  </a:lnTo>
                  <a:lnTo>
                    <a:pt x="2614" y="8939"/>
                  </a:lnTo>
                  <a:lnTo>
                    <a:pt x="2687" y="8939"/>
                  </a:lnTo>
                  <a:lnTo>
                    <a:pt x="2809" y="8988"/>
                  </a:lnTo>
                  <a:lnTo>
                    <a:pt x="2956" y="9085"/>
                  </a:lnTo>
                  <a:lnTo>
                    <a:pt x="3151" y="9232"/>
                  </a:lnTo>
                  <a:lnTo>
                    <a:pt x="3371" y="9427"/>
                  </a:lnTo>
                  <a:lnTo>
                    <a:pt x="3566" y="9623"/>
                  </a:lnTo>
                  <a:lnTo>
                    <a:pt x="3762" y="9769"/>
                  </a:lnTo>
                  <a:lnTo>
                    <a:pt x="3908" y="9867"/>
                  </a:lnTo>
                  <a:lnTo>
                    <a:pt x="4030" y="9891"/>
                  </a:lnTo>
                  <a:lnTo>
                    <a:pt x="4177" y="9867"/>
                  </a:lnTo>
                  <a:lnTo>
                    <a:pt x="4250" y="9843"/>
                  </a:lnTo>
                  <a:lnTo>
                    <a:pt x="4324" y="9818"/>
                  </a:lnTo>
                  <a:lnTo>
                    <a:pt x="4372" y="9769"/>
                  </a:lnTo>
                  <a:lnTo>
                    <a:pt x="4494" y="9745"/>
                  </a:lnTo>
                  <a:lnTo>
                    <a:pt x="4641" y="9720"/>
                  </a:lnTo>
                  <a:lnTo>
                    <a:pt x="4959" y="9720"/>
                  </a:lnTo>
                  <a:lnTo>
                    <a:pt x="5105" y="9769"/>
                  </a:lnTo>
                  <a:lnTo>
                    <a:pt x="5252" y="9818"/>
                  </a:lnTo>
                  <a:lnTo>
                    <a:pt x="5349" y="9916"/>
                  </a:lnTo>
                  <a:lnTo>
                    <a:pt x="5447" y="9989"/>
                  </a:lnTo>
                  <a:lnTo>
                    <a:pt x="5545" y="10038"/>
                  </a:lnTo>
                  <a:lnTo>
                    <a:pt x="5642" y="10087"/>
                  </a:lnTo>
                  <a:lnTo>
                    <a:pt x="5740" y="10087"/>
                  </a:lnTo>
                  <a:lnTo>
                    <a:pt x="5838" y="10136"/>
                  </a:lnTo>
                  <a:lnTo>
                    <a:pt x="5984" y="10209"/>
                  </a:lnTo>
                  <a:lnTo>
                    <a:pt x="6155" y="10331"/>
                  </a:lnTo>
                  <a:lnTo>
                    <a:pt x="6302" y="10478"/>
                  </a:lnTo>
                  <a:lnTo>
                    <a:pt x="6473" y="10624"/>
                  </a:lnTo>
                  <a:lnTo>
                    <a:pt x="6644" y="10746"/>
                  </a:lnTo>
                  <a:lnTo>
                    <a:pt x="6790" y="10819"/>
                  </a:lnTo>
                  <a:lnTo>
                    <a:pt x="6888" y="10844"/>
                  </a:lnTo>
                  <a:lnTo>
                    <a:pt x="6961" y="10868"/>
                  </a:lnTo>
                  <a:lnTo>
                    <a:pt x="7083" y="10917"/>
                  </a:lnTo>
                  <a:lnTo>
                    <a:pt x="7181" y="10966"/>
                  </a:lnTo>
                  <a:lnTo>
                    <a:pt x="7254" y="11039"/>
                  </a:lnTo>
                  <a:lnTo>
                    <a:pt x="7352" y="11113"/>
                  </a:lnTo>
                  <a:lnTo>
                    <a:pt x="7450" y="11186"/>
                  </a:lnTo>
                  <a:lnTo>
                    <a:pt x="7547" y="11210"/>
                  </a:lnTo>
                  <a:lnTo>
                    <a:pt x="7645" y="11235"/>
                  </a:lnTo>
                  <a:lnTo>
                    <a:pt x="7743" y="11259"/>
                  </a:lnTo>
                  <a:lnTo>
                    <a:pt x="7840" y="11283"/>
                  </a:lnTo>
                  <a:lnTo>
                    <a:pt x="7938" y="11357"/>
                  </a:lnTo>
                  <a:lnTo>
                    <a:pt x="8036" y="11430"/>
                  </a:lnTo>
                  <a:lnTo>
                    <a:pt x="8109" y="11528"/>
                  </a:lnTo>
                  <a:lnTo>
                    <a:pt x="8158" y="11625"/>
                  </a:lnTo>
                  <a:lnTo>
                    <a:pt x="8207" y="11723"/>
                  </a:lnTo>
                  <a:lnTo>
                    <a:pt x="8207" y="11796"/>
                  </a:lnTo>
                  <a:lnTo>
                    <a:pt x="8207" y="11894"/>
                  </a:lnTo>
                  <a:lnTo>
                    <a:pt x="8158" y="11992"/>
                  </a:lnTo>
                  <a:lnTo>
                    <a:pt x="8109" y="12089"/>
                  </a:lnTo>
                  <a:lnTo>
                    <a:pt x="8036" y="12187"/>
                  </a:lnTo>
                  <a:lnTo>
                    <a:pt x="7963" y="12285"/>
                  </a:lnTo>
                  <a:lnTo>
                    <a:pt x="7889" y="12383"/>
                  </a:lnTo>
                  <a:lnTo>
                    <a:pt x="7840" y="12480"/>
                  </a:lnTo>
                  <a:lnTo>
                    <a:pt x="7840" y="12578"/>
                  </a:lnTo>
                  <a:lnTo>
                    <a:pt x="7816" y="12676"/>
                  </a:lnTo>
                  <a:lnTo>
                    <a:pt x="7718" y="12822"/>
                  </a:lnTo>
                  <a:lnTo>
                    <a:pt x="7596" y="12969"/>
                  </a:lnTo>
                  <a:lnTo>
                    <a:pt x="7450" y="13140"/>
                  </a:lnTo>
                  <a:lnTo>
                    <a:pt x="7303" y="13311"/>
                  </a:lnTo>
                  <a:lnTo>
                    <a:pt x="7181" y="13457"/>
                  </a:lnTo>
                  <a:lnTo>
                    <a:pt x="7108" y="13604"/>
                  </a:lnTo>
                  <a:lnTo>
                    <a:pt x="7083" y="13701"/>
                  </a:lnTo>
                  <a:lnTo>
                    <a:pt x="7034" y="13823"/>
                  </a:lnTo>
                  <a:lnTo>
                    <a:pt x="6961" y="13970"/>
                  </a:lnTo>
                  <a:lnTo>
                    <a:pt x="6839" y="14117"/>
                  </a:lnTo>
                  <a:lnTo>
                    <a:pt x="6693" y="14288"/>
                  </a:lnTo>
                  <a:lnTo>
                    <a:pt x="6546" y="14434"/>
                  </a:lnTo>
                  <a:lnTo>
                    <a:pt x="6424" y="14605"/>
                  </a:lnTo>
                  <a:lnTo>
                    <a:pt x="6351" y="14752"/>
                  </a:lnTo>
                  <a:lnTo>
                    <a:pt x="6302" y="14849"/>
                  </a:lnTo>
                  <a:lnTo>
                    <a:pt x="6277" y="14947"/>
                  </a:lnTo>
                  <a:lnTo>
                    <a:pt x="6229" y="15069"/>
                  </a:lnTo>
                  <a:lnTo>
                    <a:pt x="6131" y="15216"/>
                  </a:lnTo>
                  <a:lnTo>
                    <a:pt x="6033" y="15338"/>
                  </a:lnTo>
                  <a:lnTo>
                    <a:pt x="5911" y="15460"/>
                  </a:lnTo>
                  <a:lnTo>
                    <a:pt x="5813" y="15582"/>
                  </a:lnTo>
                  <a:lnTo>
                    <a:pt x="5764" y="15704"/>
                  </a:lnTo>
                  <a:lnTo>
                    <a:pt x="5740" y="15802"/>
                  </a:lnTo>
                  <a:lnTo>
                    <a:pt x="5764" y="15973"/>
                  </a:lnTo>
                  <a:lnTo>
                    <a:pt x="5789" y="16046"/>
                  </a:lnTo>
                  <a:lnTo>
                    <a:pt x="5838" y="16095"/>
                  </a:lnTo>
                  <a:lnTo>
                    <a:pt x="5862" y="16144"/>
                  </a:lnTo>
                  <a:lnTo>
                    <a:pt x="5911" y="16217"/>
                  </a:lnTo>
                  <a:lnTo>
                    <a:pt x="5935" y="16388"/>
                  </a:lnTo>
                  <a:lnTo>
                    <a:pt x="5911" y="16461"/>
                  </a:lnTo>
                  <a:lnTo>
                    <a:pt x="5862" y="16510"/>
                  </a:lnTo>
                  <a:lnTo>
                    <a:pt x="5813" y="16559"/>
                  </a:lnTo>
                  <a:lnTo>
                    <a:pt x="5642" y="16559"/>
                  </a:lnTo>
                  <a:lnTo>
                    <a:pt x="5545" y="16510"/>
                  </a:lnTo>
                  <a:lnTo>
                    <a:pt x="5447" y="16461"/>
                  </a:lnTo>
                  <a:lnTo>
                    <a:pt x="5349" y="16388"/>
                  </a:lnTo>
                  <a:lnTo>
                    <a:pt x="5276" y="16266"/>
                  </a:lnTo>
                  <a:lnTo>
                    <a:pt x="5227" y="16119"/>
                  </a:lnTo>
                  <a:lnTo>
                    <a:pt x="5178" y="15973"/>
                  </a:lnTo>
                  <a:lnTo>
                    <a:pt x="5178" y="15802"/>
                  </a:lnTo>
                  <a:lnTo>
                    <a:pt x="5154" y="15655"/>
                  </a:lnTo>
                  <a:lnTo>
                    <a:pt x="5105" y="15484"/>
                  </a:lnTo>
                  <a:lnTo>
                    <a:pt x="5056" y="15338"/>
                  </a:lnTo>
                  <a:lnTo>
                    <a:pt x="4983" y="15240"/>
                  </a:lnTo>
                  <a:lnTo>
                    <a:pt x="4934" y="15191"/>
                  </a:lnTo>
                  <a:lnTo>
                    <a:pt x="4910" y="15093"/>
                  </a:lnTo>
                  <a:lnTo>
                    <a:pt x="4836" y="14849"/>
                  </a:lnTo>
                  <a:lnTo>
                    <a:pt x="4812" y="14556"/>
                  </a:lnTo>
                  <a:lnTo>
                    <a:pt x="4788" y="14214"/>
                  </a:lnTo>
                  <a:lnTo>
                    <a:pt x="4788" y="13970"/>
                  </a:lnTo>
                  <a:lnTo>
                    <a:pt x="4788" y="13799"/>
                  </a:lnTo>
                  <a:lnTo>
                    <a:pt x="4739" y="13604"/>
                  </a:lnTo>
                  <a:lnTo>
                    <a:pt x="4714" y="13433"/>
                  </a:lnTo>
                  <a:lnTo>
                    <a:pt x="4641" y="13237"/>
                  </a:lnTo>
                  <a:lnTo>
                    <a:pt x="4568" y="13066"/>
                  </a:lnTo>
                  <a:lnTo>
                    <a:pt x="4494" y="12920"/>
                  </a:lnTo>
                  <a:lnTo>
                    <a:pt x="4397" y="12773"/>
                  </a:lnTo>
                  <a:lnTo>
                    <a:pt x="4324" y="12676"/>
                  </a:lnTo>
                  <a:lnTo>
                    <a:pt x="4128" y="12456"/>
                  </a:lnTo>
                  <a:lnTo>
                    <a:pt x="3982" y="12260"/>
                  </a:lnTo>
                  <a:lnTo>
                    <a:pt x="3884" y="12114"/>
                  </a:lnTo>
                  <a:lnTo>
                    <a:pt x="3835" y="11992"/>
                  </a:lnTo>
                  <a:lnTo>
                    <a:pt x="3811" y="11845"/>
                  </a:lnTo>
                  <a:lnTo>
                    <a:pt x="3786" y="11772"/>
                  </a:lnTo>
                  <a:lnTo>
                    <a:pt x="3737" y="11723"/>
                  </a:lnTo>
                  <a:lnTo>
                    <a:pt x="3713" y="11650"/>
                  </a:lnTo>
                  <a:lnTo>
                    <a:pt x="3664" y="11528"/>
                  </a:lnTo>
                  <a:lnTo>
                    <a:pt x="3664" y="11381"/>
                  </a:lnTo>
                  <a:lnTo>
                    <a:pt x="3640" y="11235"/>
                  </a:lnTo>
                  <a:lnTo>
                    <a:pt x="3664" y="11088"/>
                  </a:lnTo>
                  <a:lnTo>
                    <a:pt x="3664" y="10942"/>
                  </a:lnTo>
                  <a:lnTo>
                    <a:pt x="3713" y="10819"/>
                  </a:lnTo>
                  <a:lnTo>
                    <a:pt x="3737" y="10771"/>
                  </a:lnTo>
                  <a:lnTo>
                    <a:pt x="3786" y="10697"/>
                  </a:lnTo>
                  <a:lnTo>
                    <a:pt x="3811" y="10648"/>
                  </a:lnTo>
                  <a:lnTo>
                    <a:pt x="3835" y="10478"/>
                  </a:lnTo>
                  <a:lnTo>
                    <a:pt x="3811" y="10307"/>
                  </a:lnTo>
                  <a:lnTo>
                    <a:pt x="3786" y="10233"/>
                  </a:lnTo>
                  <a:lnTo>
                    <a:pt x="3737" y="10184"/>
                  </a:lnTo>
                  <a:lnTo>
                    <a:pt x="3689" y="10160"/>
                  </a:lnTo>
                  <a:lnTo>
                    <a:pt x="3615" y="10111"/>
                  </a:lnTo>
                  <a:lnTo>
                    <a:pt x="3444" y="10087"/>
                  </a:lnTo>
                  <a:lnTo>
                    <a:pt x="3347" y="10062"/>
                  </a:lnTo>
                  <a:lnTo>
                    <a:pt x="3200" y="9989"/>
                  </a:lnTo>
                  <a:lnTo>
                    <a:pt x="3054" y="9867"/>
                  </a:lnTo>
                  <a:lnTo>
                    <a:pt x="2883" y="9720"/>
                  </a:lnTo>
                  <a:lnTo>
                    <a:pt x="2712" y="9574"/>
                  </a:lnTo>
                  <a:lnTo>
                    <a:pt x="2565" y="9452"/>
                  </a:lnTo>
                  <a:lnTo>
                    <a:pt x="2419" y="9354"/>
                  </a:lnTo>
                  <a:lnTo>
                    <a:pt x="2321" y="9330"/>
                  </a:lnTo>
                  <a:lnTo>
                    <a:pt x="2199" y="9281"/>
                  </a:lnTo>
                  <a:lnTo>
                    <a:pt x="2003" y="9159"/>
                  </a:lnTo>
                  <a:lnTo>
                    <a:pt x="1784" y="8988"/>
                  </a:lnTo>
                  <a:lnTo>
                    <a:pt x="1539" y="8768"/>
                  </a:lnTo>
                  <a:lnTo>
                    <a:pt x="1246" y="8402"/>
                  </a:lnTo>
                  <a:lnTo>
                    <a:pt x="1078" y="8185"/>
                  </a:lnTo>
                  <a:lnTo>
                    <a:pt x="1124" y="7840"/>
                  </a:lnTo>
                  <a:lnTo>
                    <a:pt x="1197" y="7473"/>
                  </a:lnTo>
                  <a:lnTo>
                    <a:pt x="1295" y="7132"/>
                  </a:lnTo>
                  <a:lnTo>
                    <a:pt x="1393" y="6790"/>
                  </a:lnTo>
                  <a:lnTo>
                    <a:pt x="1515" y="6448"/>
                  </a:lnTo>
                  <a:lnTo>
                    <a:pt x="1637" y="6106"/>
                  </a:lnTo>
                  <a:lnTo>
                    <a:pt x="1784" y="5788"/>
                  </a:lnTo>
                  <a:lnTo>
                    <a:pt x="1954" y="5471"/>
                  </a:lnTo>
                  <a:lnTo>
                    <a:pt x="2125" y="5153"/>
                  </a:lnTo>
                  <a:lnTo>
                    <a:pt x="2296" y="4860"/>
                  </a:lnTo>
                  <a:lnTo>
                    <a:pt x="2516" y="4567"/>
                  </a:lnTo>
                  <a:lnTo>
                    <a:pt x="2712" y="4298"/>
                  </a:lnTo>
                  <a:lnTo>
                    <a:pt x="3151" y="3737"/>
                  </a:lnTo>
                  <a:lnTo>
                    <a:pt x="3664" y="3248"/>
                  </a:lnTo>
                  <a:lnTo>
                    <a:pt x="4079" y="3248"/>
                  </a:lnTo>
                  <a:lnTo>
                    <a:pt x="4299" y="3297"/>
                  </a:lnTo>
                  <a:lnTo>
                    <a:pt x="4470" y="3346"/>
                  </a:lnTo>
                  <a:lnTo>
                    <a:pt x="4592" y="3419"/>
                  </a:lnTo>
                  <a:lnTo>
                    <a:pt x="4690" y="3493"/>
                  </a:lnTo>
                  <a:lnTo>
                    <a:pt x="4788" y="3517"/>
                  </a:lnTo>
                  <a:lnTo>
                    <a:pt x="4885" y="3493"/>
                  </a:lnTo>
                  <a:lnTo>
                    <a:pt x="4983" y="3419"/>
                  </a:lnTo>
                  <a:lnTo>
                    <a:pt x="5056" y="3346"/>
                  </a:lnTo>
                  <a:lnTo>
                    <a:pt x="5178" y="3297"/>
                  </a:lnTo>
                  <a:lnTo>
                    <a:pt x="5276" y="3248"/>
                  </a:lnTo>
                  <a:lnTo>
                    <a:pt x="5349" y="3248"/>
                  </a:lnTo>
                  <a:lnTo>
                    <a:pt x="5471" y="3199"/>
                  </a:lnTo>
                  <a:lnTo>
                    <a:pt x="5594" y="3126"/>
                  </a:lnTo>
                  <a:lnTo>
                    <a:pt x="5764" y="3004"/>
                  </a:lnTo>
                  <a:lnTo>
                    <a:pt x="5935" y="2858"/>
                  </a:lnTo>
                  <a:lnTo>
                    <a:pt x="6131" y="2711"/>
                  </a:lnTo>
                  <a:lnTo>
                    <a:pt x="6375" y="2589"/>
                  </a:lnTo>
                  <a:lnTo>
                    <a:pt x="6619" y="2516"/>
                  </a:lnTo>
                  <a:lnTo>
                    <a:pt x="6888" y="2467"/>
                  </a:lnTo>
                  <a:close/>
                  <a:moveTo>
                    <a:pt x="9379" y="0"/>
                  </a:moveTo>
                  <a:lnTo>
                    <a:pt x="8891" y="24"/>
                  </a:lnTo>
                  <a:lnTo>
                    <a:pt x="8427" y="49"/>
                  </a:lnTo>
                  <a:lnTo>
                    <a:pt x="7963" y="122"/>
                  </a:lnTo>
                  <a:lnTo>
                    <a:pt x="7499" y="195"/>
                  </a:lnTo>
                  <a:lnTo>
                    <a:pt x="7034" y="293"/>
                  </a:lnTo>
                  <a:lnTo>
                    <a:pt x="6595" y="440"/>
                  </a:lnTo>
                  <a:lnTo>
                    <a:pt x="6155" y="586"/>
                  </a:lnTo>
                  <a:lnTo>
                    <a:pt x="5740" y="733"/>
                  </a:lnTo>
                  <a:lnTo>
                    <a:pt x="5325" y="928"/>
                  </a:lnTo>
                  <a:lnTo>
                    <a:pt x="4910" y="1148"/>
                  </a:lnTo>
                  <a:lnTo>
                    <a:pt x="4519" y="1368"/>
                  </a:lnTo>
                  <a:lnTo>
                    <a:pt x="4128" y="1612"/>
                  </a:lnTo>
                  <a:lnTo>
                    <a:pt x="3762" y="1881"/>
                  </a:lnTo>
                  <a:lnTo>
                    <a:pt x="3420" y="2149"/>
                  </a:lnTo>
                  <a:lnTo>
                    <a:pt x="3078" y="2442"/>
                  </a:lnTo>
                  <a:lnTo>
                    <a:pt x="2760" y="2760"/>
                  </a:lnTo>
                  <a:lnTo>
                    <a:pt x="2443" y="3077"/>
                  </a:lnTo>
                  <a:lnTo>
                    <a:pt x="2150" y="3419"/>
                  </a:lnTo>
                  <a:lnTo>
                    <a:pt x="1881" y="3761"/>
                  </a:lnTo>
                  <a:lnTo>
                    <a:pt x="1613" y="4128"/>
                  </a:lnTo>
                  <a:lnTo>
                    <a:pt x="1368" y="4518"/>
                  </a:lnTo>
                  <a:lnTo>
                    <a:pt x="1149" y="4909"/>
                  </a:lnTo>
                  <a:lnTo>
                    <a:pt x="929" y="5324"/>
                  </a:lnTo>
                  <a:lnTo>
                    <a:pt x="733" y="5739"/>
                  </a:lnTo>
                  <a:lnTo>
                    <a:pt x="587" y="6155"/>
                  </a:lnTo>
                  <a:lnTo>
                    <a:pt x="440" y="6594"/>
                  </a:lnTo>
                  <a:lnTo>
                    <a:pt x="294" y="7034"/>
                  </a:lnTo>
                  <a:lnTo>
                    <a:pt x="196" y="7498"/>
                  </a:lnTo>
                  <a:lnTo>
                    <a:pt x="123" y="7962"/>
                  </a:lnTo>
                  <a:lnTo>
                    <a:pt x="49" y="8426"/>
                  </a:lnTo>
                  <a:lnTo>
                    <a:pt x="25" y="8890"/>
                  </a:lnTo>
                  <a:lnTo>
                    <a:pt x="1" y="9378"/>
                  </a:lnTo>
                  <a:lnTo>
                    <a:pt x="25" y="9867"/>
                  </a:lnTo>
                  <a:lnTo>
                    <a:pt x="49" y="10331"/>
                  </a:lnTo>
                  <a:lnTo>
                    <a:pt x="123" y="10795"/>
                  </a:lnTo>
                  <a:lnTo>
                    <a:pt x="196" y="11259"/>
                  </a:lnTo>
                  <a:lnTo>
                    <a:pt x="294" y="11723"/>
                  </a:lnTo>
                  <a:lnTo>
                    <a:pt x="440" y="12163"/>
                  </a:lnTo>
                  <a:lnTo>
                    <a:pt x="587" y="12602"/>
                  </a:lnTo>
                  <a:lnTo>
                    <a:pt x="733" y="13018"/>
                  </a:lnTo>
                  <a:lnTo>
                    <a:pt x="929" y="13433"/>
                  </a:lnTo>
                  <a:lnTo>
                    <a:pt x="1149" y="13848"/>
                  </a:lnTo>
                  <a:lnTo>
                    <a:pt x="1368" y="14239"/>
                  </a:lnTo>
                  <a:lnTo>
                    <a:pt x="1613" y="14629"/>
                  </a:lnTo>
                  <a:lnTo>
                    <a:pt x="1881" y="14996"/>
                  </a:lnTo>
                  <a:lnTo>
                    <a:pt x="2150" y="15338"/>
                  </a:lnTo>
                  <a:lnTo>
                    <a:pt x="2443" y="15680"/>
                  </a:lnTo>
                  <a:lnTo>
                    <a:pt x="2760" y="15997"/>
                  </a:lnTo>
                  <a:lnTo>
                    <a:pt x="3078" y="16315"/>
                  </a:lnTo>
                  <a:lnTo>
                    <a:pt x="3420" y="16608"/>
                  </a:lnTo>
                  <a:lnTo>
                    <a:pt x="3762" y="16876"/>
                  </a:lnTo>
                  <a:lnTo>
                    <a:pt x="4128" y="17145"/>
                  </a:lnTo>
                  <a:lnTo>
                    <a:pt x="4519" y="17389"/>
                  </a:lnTo>
                  <a:lnTo>
                    <a:pt x="4910" y="17609"/>
                  </a:lnTo>
                  <a:lnTo>
                    <a:pt x="5325" y="17829"/>
                  </a:lnTo>
                  <a:lnTo>
                    <a:pt x="5740" y="18024"/>
                  </a:lnTo>
                  <a:lnTo>
                    <a:pt x="6155" y="18171"/>
                  </a:lnTo>
                  <a:lnTo>
                    <a:pt x="6595" y="18317"/>
                  </a:lnTo>
                  <a:lnTo>
                    <a:pt x="7034" y="18464"/>
                  </a:lnTo>
                  <a:lnTo>
                    <a:pt x="7499" y="18562"/>
                  </a:lnTo>
                  <a:lnTo>
                    <a:pt x="7963" y="18635"/>
                  </a:lnTo>
                  <a:lnTo>
                    <a:pt x="8427" y="18708"/>
                  </a:lnTo>
                  <a:lnTo>
                    <a:pt x="8891" y="18733"/>
                  </a:lnTo>
                  <a:lnTo>
                    <a:pt x="9379" y="18757"/>
                  </a:lnTo>
                  <a:lnTo>
                    <a:pt x="9868" y="18733"/>
                  </a:lnTo>
                  <a:lnTo>
                    <a:pt x="10332" y="18708"/>
                  </a:lnTo>
                  <a:lnTo>
                    <a:pt x="10796" y="18635"/>
                  </a:lnTo>
                  <a:lnTo>
                    <a:pt x="11260" y="18562"/>
                  </a:lnTo>
                  <a:lnTo>
                    <a:pt x="11724" y="18464"/>
                  </a:lnTo>
                  <a:lnTo>
                    <a:pt x="12163" y="18317"/>
                  </a:lnTo>
                  <a:lnTo>
                    <a:pt x="12603" y="18171"/>
                  </a:lnTo>
                  <a:lnTo>
                    <a:pt x="13018" y="18024"/>
                  </a:lnTo>
                  <a:lnTo>
                    <a:pt x="13433" y="17829"/>
                  </a:lnTo>
                  <a:lnTo>
                    <a:pt x="13848" y="17609"/>
                  </a:lnTo>
                  <a:lnTo>
                    <a:pt x="14239" y="17389"/>
                  </a:lnTo>
                  <a:lnTo>
                    <a:pt x="14630" y="17145"/>
                  </a:lnTo>
                  <a:lnTo>
                    <a:pt x="14996" y="16876"/>
                  </a:lnTo>
                  <a:lnTo>
                    <a:pt x="15338" y="16608"/>
                  </a:lnTo>
                  <a:lnTo>
                    <a:pt x="15680" y="16315"/>
                  </a:lnTo>
                  <a:lnTo>
                    <a:pt x="15998" y="15997"/>
                  </a:lnTo>
                  <a:lnTo>
                    <a:pt x="16315" y="15680"/>
                  </a:lnTo>
                  <a:lnTo>
                    <a:pt x="16608" y="15338"/>
                  </a:lnTo>
                  <a:lnTo>
                    <a:pt x="16877" y="14996"/>
                  </a:lnTo>
                  <a:lnTo>
                    <a:pt x="17146" y="14629"/>
                  </a:lnTo>
                  <a:lnTo>
                    <a:pt x="17390" y="14239"/>
                  </a:lnTo>
                  <a:lnTo>
                    <a:pt x="17610" y="13848"/>
                  </a:lnTo>
                  <a:lnTo>
                    <a:pt x="17829" y="13433"/>
                  </a:lnTo>
                  <a:lnTo>
                    <a:pt x="18025" y="13018"/>
                  </a:lnTo>
                  <a:lnTo>
                    <a:pt x="18171" y="12602"/>
                  </a:lnTo>
                  <a:lnTo>
                    <a:pt x="18318" y="12163"/>
                  </a:lnTo>
                  <a:lnTo>
                    <a:pt x="18464" y="11723"/>
                  </a:lnTo>
                  <a:lnTo>
                    <a:pt x="18562" y="11259"/>
                  </a:lnTo>
                  <a:lnTo>
                    <a:pt x="18635" y="10795"/>
                  </a:lnTo>
                  <a:lnTo>
                    <a:pt x="18709" y="10331"/>
                  </a:lnTo>
                  <a:lnTo>
                    <a:pt x="18733" y="9867"/>
                  </a:lnTo>
                  <a:lnTo>
                    <a:pt x="18758" y="9378"/>
                  </a:lnTo>
                  <a:lnTo>
                    <a:pt x="18733" y="8890"/>
                  </a:lnTo>
                  <a:lnTo>
                    <a:pt x="18709" y="8426"/>
                  </a:lnTo>
                  <a:lnTo>
                    <a:pt x="18635" y="7962"/>
                  </a:lnTo>
                  <a:lnTo>
                    <a:pt x="18562" y="7498"/>
                  </a:lnTo>
                  <a:lnTo>
                    <a:pt x="18464" y="7034"/>
                  </a:lnTo>
                  <a:lnTo>
                    <a:pt x="18318" y="6594"/>
                  </a:lnTo>
                  <a:lnTo>
                    <a:pt x="18171" y="6155"/>
                  </a:lnTo>
                  <a:lnTo>
                    <a:pt x="18025" y="5739"/>
                  </a:lnTo>
                  <a:lnTo>
                    <a:pt x="17829" y="5324"/>
                  </a:lnTo>
                  <a:lnTo>
                    <a:pt x="17610" y="4909"/>
                  </a:lnTo>
                  <a:lnTo>
                    <a:pt x="17390" y="4518"/>
                  </a:lnTo>
                  <a:lnTo>
                    <a:pt x="17146" y="4128"/>
                  </a:lnTo>
                  <a:lnTo>
                    <a:pt x="16877" y="3761"/>
                  </a:lnTo>
                  <a:lnTo>
                    <a:pt x="16608" y="3419"/>
                  </a:lnTo>
                  <a:lnTo>
                    <a:pt x="16315" y="3077"/>
                  </a:lnTo>
                  <a:lnTo>
                    <a:pt x="15998" y="2760"/>
                  </a:lnTo>
                  <a:lnTo>
                    <a:pt x="15680" y="2442"/>
                  </a:lnTo>
                  <a:lnTo>
                    <a:pt x="15338" y="2149"/>
                  </a:lnTo>
                  <a:lnTo>
                    <a:pt x="14996" y="1881"/>
                  </a:lnTo>
                  <a:lnTo>
                    <a:pt x="14630" y="1612"/>
                  </a:lnTo>
                  <a:lnTo>
                    <a:pt x="14239" y="1368"/>
                  </a:lnTo>
                  <a:lnTo>
                    <a:pt x="13848" y="1148"/>
                  </a:lnTo>
                  <a:lnTo>
                    <a:pt x="13433" y="928"/>
                  </a:lnTo>
                  <a:lnTo>
                    <a:pt x="13018" y="733"/>
                  </a:lnTo>
                  <a:lnTo>
                    <a:pt x="12603" y="586"/>
                  </a:lnTo>
                  <a:lnTo>
                    <a:pt x="12163" y="440"/>
                  </a:lnTo>
                  <a:lnTo>
                    <a:pt x="11724" y="293"/>
                  </a:lnTo>
                  <a:lnTo>
                    <a:pt x="11260" y="195"/>
                  </a:lnTo>
                  <a:lnTo>
                    <a:pt x="10796" y="122"/>
                  </a:lnTo>
                  <a:lnTo>
                    <a:pt x="10332" y="49"/>
                  </a:lnTo>
                  <a:lnTo>
                    <a:pt x="9868" y="24"/>
                  </a:lnTo>
                  <a:lnTo>
                    <a:pt x="937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57CF7B5-573E-2562-9A7B-A20923ED5F30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85B6AA25-6F27-500D-E141-2187E9D10E5D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EF2982-B48C-FF07-35B7-6F8C5EAF5E33}"/>
                </a:ext>
              </a:extLst>
            </p:cNvPr>
            <p:cNvSpPr/>
            <p:nvPr/>
          </p:nvSpPr>
          <p:spPr>
            <a:xfrm>
              <a:off x="881623" y="959082"/>
              <a:ext cx="2736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0844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A3F71-1154-9B8D-CBDA-E933550D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Hub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54420A-B734-ED87-0D1F-9090B33C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8E017A5-1D8B-42A8-3B4D-9FBDBE4F3D7D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EF24330C-092C-BAEE-7B75-13C0B37353F2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D351277-E7F2-0E03-590B-121F11B02749}"/>
                </a:ext>
              </a:extLst>
            </p:cNvPr>
            <p:cNvSpPr/>
            <p:nvPr/>
          </p:nvSpPr>
          <p:spPr>
            <a:xfrm>
              <a:off x="881623" y="959082"/>
              <a:ext cx="2736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08A714D-FBFA-74D8-28DF-C8734E6C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2" y="1209692"/>
            <a:ext cx="8657832" cy="250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5C54DB1-BB90-777B-1CBD-A0579C30E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72" y="3850857"/>
            <a:ext cx="6495308" cy="2421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67EED71C-F9B7-A9BE-85E4-03884AF0F4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006" y="4181245"/>
            <a:ext cx="4195026" cy="1760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53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C84954-2C61-FFFA-D56B-EE603321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ngrok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64CC1D-C176-D4A5-D0E2-E30A8BA1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52</a:t>
            </a:fld>
            <a:endParaRPr lang="ko-KR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25FC523-B4E1-2109-5355-F5E950658EAA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CF8301DA-04B7-D3D0-13C9-D87069BB8593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CD7502-01DE-8F9C-5DFE-A89D68C0F2BD}"/>
                </a:ext>
              </a:extLst>
            </p:cNvPr>
            <p:cNvSpPr/>
            <p:nvPr/>
          </p:nvSpPr>
          <p:spPr>
            <a:xfrm>
              <a:off x="881624" y="959082"/>
              <a:ext cx="136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4" name="圖片 13" descr="一張含有 標誌 的圖片&#10;&#10;自動產生的描述">
            <a:extLst>
              <a:ext uri="{FF2B5EF4-FFF2-40B4-BE49-F238E27FC236}">
                <a16:creationId xmlns:a16="http://schemas.microsoft.com/office/drawing/2014/main" id="{4E34FF8D-FCE0-04CC-6DF5-644D201E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5813" y="3079811"/>
            <a:ext cx="1596736" cy="1483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9325160-2CA9-B59F-1398-A07B868510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800" y="1191235"/>
            <a:ext cx="9878400" cy="5012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15C8704-AEBE-5117-24C5-EB032568D65F}"/>
              </a:ext>
            </a:extLst>
          </p:cNvPr>
          <p:cNvSpPr/>
          <p:nvPr/>
        </p:nvSpPr>
        <p:spPr>
          <a:xfrm>
            <a:off x="3448837" y="3355612"/>
            <a:ext cx="4455796" cy="360000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BDDA1FB-1578-112A-2614-46601D90A3BC}"/>
              </a:ext>
            </a:extLst>
          </p:cNvPr>
          <p:cNvSpPr/>
          <p:nvPr/>
        </p:nvSpPr>
        <p:spPr>
          <a:xfrm>
            <a:off x="8123277" y="3355612"/>
            <a:ext cx="2326917" cy="360000"/>
          </a:xfrm>
          <a:prstGeom prst="rect">
            <a:avLst/>
          </a:prstGeom>
          <a:noFill/>
          <a:ln w="57150">
            <a:solidFill>
              <a:srgbClr val="8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800019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8951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55BFAF6D-E55F-40AA-1A0C-A1DECCA48E32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375B1F6F-4BCF-6856-4DD6-76F3C23D2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5" name="標題 3">
              <a:extLst>
                <a:ext uri="{FF2B5EF4-FFF2-40B4-BE49-F238E27FC236}">
                  <a16:creationId xmlns:a16="http://schemas.microsoft.com/office/drawing/2014/main" id="{AD6EE765-8CF8-B610-7ECD-A84FDAC8EC17}"/>
                </a:ext>
              </a:extLst>
            </p:cNvPr>
            <p:cNvSpPr txBox="1">
              <a:spLocks/>
            </p:cNvSpPr>
            <p:nvPr/>
          </p:nvSpPr>
          <p:spPr>
            <a:xfrm>
              <a:off x="1956000" y="2551839"/>
              <a:ext cx="8280000" cy="17543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2000"/>
              </a:schemeClr>
            </a:solidFill>
            <a:ln w="279400" cap="sq" cmpd="thinThick">
              <a:solidFill>
                <a:schemeClr val="accent3">
                  <a:lumMod val="40000"/>
                  <a:lumOff val="60000"/>
                  <a:alpha val="32000"/>
                </a:schemeClr>
              </a:solidFill>
              <a:miter lim="800000"/>
            </a:ln>
            <a:effectLst>
              <a:outerShdw blurRad="50800" dist="50800" dir="5400000" algn="ctr" rotWithShape="0">
                <a:schemeClr val="accent3">
                  <a:lumMod val="60000"/>
                  <a:lumOff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pPr algn="ctr" latinLnBrk="0"/>
              <a:r>
                <a:rPr lang="zh-TW" altLang="en-US" sz="6000" b="1" dirty="0">
                  <a:solidFill>
                    <a:srgbClr val="8000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互動式網頁</a:t>
              </a:r>
            </a:p>
          </p:txBody>
        </p: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97377355-B577-73FE-1C44-9F3A3FB6A224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講者：張亦瑄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104059-156B-76EE-FB28-FC7F2D9AE2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800" y="180000"/>
            <a:ext cx="95760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3778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28">
            <a:extLst>
              <a:ext uri="{FF2B5EF4-FFF2-40B4-BE49-F238E27FC236}">
                <a16:creationId xmlns:a16="http://schemas.microsoft.com/office/drawing/2014/main" id="{DD77219C-8E51-4DB2-893D-7DD35D2D0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9196"/>
              </p:ext>
            </p:extLst>
          </p:nvPr>
        </p:nvGraphicFramePr>
        <p:xfrm>
          <a:off x="901631" y="1075239"/>
          <a:ext cx="4543436" cy="53280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18">
                  <a:extLst>
                    <a:ext uri="{9D8B030D-6E8A-4147-A177-3AD203B41FA5}">
                      <a16:colId xmlns:a16="http://schemas.microsoft.com/office/drawing/2014/main" val="4042434781"/>
                    </a:ext>
                  </a:extLst>
                </a:gridCol>
                <a:gridCol w="2271718">
                  <a:extLst>
                    <a:ext uri="{9D8B030D-6E8A-4147-A177-3AD203B41FA5}">
                      <a16:colId xmlns:a16="http://schemas.microsoft.com/office/drawing/2014/main" val="2244236188"/>
                    </a:ext>
                  </a:extLst>
                </a:gridCol>
              </a:tblGrid>
              <a:tr h="53114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Running in port </a:t>
                      </a:r>
                      <a:r>
                        <a:rPr lang="zh-TW" altLang="en-US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5000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458065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index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/statistics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59319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en-US" altLang="zh-TW" sz="16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project_introduce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/prediction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00997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en-US" altLang="zh-TW" sz="16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project_system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Rout11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/result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658267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en-US" altLang="zh-TW" sz="16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web_crawler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Rout12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en-US" altLang="zh-TW" sz="16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data_team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55891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en-US" altLang="zh-TW" sz="16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data_cleaning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rgbClr val="800019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Rout13</a:t>
                      </a:r>
                    </a:p>
                    <a:p>
                      <a:pPr algn="ctr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/get_data2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337056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en-US" altLang="zh-TW" sz="16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data_analysis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rgbClr val="800019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Rout14</a:t>
                      </a:r>
                    </a:p>
                    <a:p>
                      <a:pPr algn="ctr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/get_data3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90493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en-US" altLang="zh-TW" sz="16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machine_learning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rgbClr val="800019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Rout15</a:t>
                      </a:r>
                    </a:p>
                    <a:p>
                      <a:pPr algn="ctr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/get_data4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169160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en-US" altLang="zh-TW" sz="16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web_builder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rgbClr val="800019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Rout16</a:t>
                      </a:r>
                    </a:p>
                    <a:p>
                      <a:pPr algn="ctr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/get_data5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007300"/>
                  </a:ext>
                </a:extLst>
              </a:tr>
            </a:tbl>
          </a:graphicData>
        </a:graphic>
      </p:graphicFrame>
      <p:sp>
        <p:nvSpPr>
          <p:cNvPr id="11" name="標題 10">
            <a:extLst>
              <a:ext uri="{FF2B5EF4-FFF2-40B4-BE49-F238E27FC236}">
                <a16:creationId xmlns:a16="http://schemas.microsoft.com/office/drawing/2014/main" id="{2F876991-04D7-D2D1-EB80-5F330584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Flask</a:t>
            </a:r>
            <a:r>
              <a:rPr lang="zh-TW" altLang="en-US" dirty="0"/>
              <a:t>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C575F6-2D26-DA73-093C-3BBD0044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54</a:t>
            </a:fld>
            <a:endParaRPr lang="ko-KR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305EB7C-B38B-E9D3-4A4C-BCC90F9A03EC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62329C34-B0F3-9925-2D6D-07A3C61D18FE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C0F0CFC-088A-B7FE-5465-E81BA811552E}"/>
                </a:ext>
              </a:extLst>
            </p:cNvPr>
            <p:cNvSpPr/>
            <p:nvPr/>
          </p:nvSpPr>
          <p:spPr>
            <a:xfrm>
              <a:off x="881623" y="959082"/>
              <a:ext cx="2088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B6879A2C-B88E-F7BF-AA89-907ECFA4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78" y="1121248"/>
            <a:ext cx="353359" cy="4004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BAF091-66E9-DD6B-04B0-D373037470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769" y="4407027"/>
            <a:ext cx="875815" cy="8758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057EAD7-1013-C4A3-62D9-C520503680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431" y="2922355"/>
            <a:ext cx="946601" cy="9466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76ECF8-33FC-53F7-1084-EE8CD6C2FF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2867" y="1814701"/>
            <a:ext cx="819619" cy="819619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DE6ED109-5FDE-2B8F-1996-3199496A93AC}"/>
              </a:ext>
            </a:extLst>
          </p:cNvPr>
          <p:cNvSpPr/>
          <p:nvPr/>
        </p:nvSpPr>
        <p:spPr>
          <a:xfrm>
            <a:off x="6133541" y="4742766"/>
            <a:ext cx="520861" cy="34724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05B50E54-91E0-6150-4731-0534EE2D7862}"/>
              </a:ext>
            </a:extLst>
          </p:cNvPr>
          <p:cNvSpPr/>
          <p:nvPr/>
        </p:nvSpPr>
        <p:spPr>
          <a:xfrm rot="19788558">
            <a:off x="8426954" y="4288110"/>
            <a:ext cx="520861" cy="34724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7FE6A437-6042-7F2C-A649-105C1D02FAFD}"/>
              </a:ext>
            </a:extLst>
          </p:cNvPr>
          <p:cNvSpPr/>
          <p:nvPr/>
        </p:nvSpPr>
        <p:spPr>
          <a:xfrm rot="12247215">
            <a:off x="8426954" y="2527253"/>
            <a:ext cx="520861" cy="34724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A9D754C-8AC2-FF46-142F-B4D7A1A53F13}"/>
              </a:ext>
            </a:extLst>
          </p:cNvPr>
          <p:cNvSpPr/>
          <p:nvPr/>
        </p:nvSpPr>
        <p:spPr>
          <a:xfrm rot="12247215">
            <a:off x="6133541" y="1725684"/>
            <a:ext cx="520861" cy="34724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A6616BD-B9E6-90C2-5C53-1D68450BA04B}"/>
              </a:ext>
            </a:extLst>
          </p:cNvPr>
          <p:cNvSpPr txBox="1"/>
          <p:nvPr/>
        </p:nvSpPr>
        <p:spPr>
          <a:xfrm>
            <a:off x="7006676" y="5425717"/>
            <a:ext cx="115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</a:t>
            </a:r>
            <a:endParaRPr lang="zh-TW" altLang="en-US" sz="16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F9B5B5-382C-31E8-AB25-936645472E7D}"/>
              </a:ext>
            </a:extLst>
          </p:cNvPr>
          <p:cNvSpPr txBox="1"/>
          <p:nvPr/>
        </p:nvSpPr>
        <p:spPr>
          <a:xfrm>
            <a:off x="8992256" y="3982064"/>
            <a:ext cx="1692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rendering html</a:t>
            </a:r>
            <a:endParaRPr lang="zh-TW" altLang="en-US" sz="16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FCC9555-83EC-A77B-BA47-1F02D6B21124}"/>
              </a:ext>
            </a:extLst>
          </p:cNvPr>
          <p:cNvSpPr txBox="1"/>
          <p:nvPr/>
        </p:nvSpPr>
        <p:spPr>
          <a:xfrm>
            <a:off x="6724450" y="2771064"/>
            <a:ext cx="1716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 request</a:t>
            </a:r>
            <a:endParaRPr lang="zh-TW" altLang="en-US" sz="16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4380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2F876991-04D7-D2D1-EB80-5F330584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互動式網頁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C575F6-2D26-DA73-093C-3BBD0044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55</a:t>
            </a:fld>
            <a:endParaRPr lang="ko-KR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1CC619-FF39-895C-158D-6BD2E6D492B6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907BB89F-799C-7BEA-8D5E-841BEDD04B5D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646DEE-560A-F732-84CB-FA2DC25848FD}"/>
                </a:ext>
              </a:extLst>
            </p:cNvPr>
            <p:cNvSpPr/>
            <p:nvPr/>
          </p:nvSpPr>
          <p:spPr>
            <a:xfrm>
              <a:off x="881623" y="959082"/>
              <a:ext cx="2484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7CFB3B30-7262-449B-EAA7-FB7CB64A7D4A}"/>
              </a:ext>
            </a:extLst>
          </p:cNvPr>
          <p:cNvGrpSpPr/>
          <p:nvPr/>
        </p:nvGrpSpPr>
        <p:grpSpPr>
          <a:xfrm>
            <a:off x="1533021" y="1626808"/>
            <a:ext cx="9125959" cy="4320000"/>
            <a:chOff x="1683674" y="2083116"/>
            <a:chExt cx="9125959" cy="43200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E77AFD7-DC66-21FC-A8BD-BEE2223F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9633" y="2083116"/>
              <a:ext cx="4320000" cy="4320000"/>
            </a:xfrm>
            <a:prstGeom prst="rect">
              <a:avLst/>
            </a:prstGeom>
          </p:spPr>
        </p:pic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B95DA96-4555-0469-DE92-A6EC6F81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3674" y="2083116"/>
              <a:ext cx="432000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601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55BFAF6D-E55F-40AA-1A0C-A1DECCA48E32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375B1F6F-4BCF-6856-4DD6-76F3C23D2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5" name="標題 3">
              <a:extLst>
                <a:ext uri="{FF2B5EF4-FFF2-40B4-BE49-F238E27FC236}">
                  <a16:creationId xmlns:a16="http://schemas.microsoft.com/office/drawing/2014/main" id="{AD6EE765-8CF8-B610-7ECD-A84FDAC8EC17}"/>
                </a:ext>
              </a:extLst>
            </p:cNvPr>
            <p:cNvSpPr txBox="1">
              <a:spLocks/>
            </p:cNvSpPr>
            <p:nvPr/>
          </p:nvSpPr>
          <p:spPr>
            <a:xfrm>
              <a:off x="1956000" y="2551839"/>
              <a:ext cx="8280000" cy="17543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2000"/>
              </a:schemeClr>
            </a:solidFill>
            <a:ln w="279400" cap="sq" cmpd="thinThick">
              <a:solidFill>
                <a:schemeClr val="accent3">
                  <a:lumMod val="40000"/>
                  <a:lumOff val="60000"/>
                  <a:alpha val="32000"/>
                </a:schemeClr>
              </a:solidFill>
              <a:miter lim="800000"/>
            </a:ln>
            <a:effectLst>
              <a:outerShdw blurRad="50800" dist="50800" dir="5400000" algn="ctr" rotWithShape="0">
                <a:schemeClr val="accent3">
                  <a:lumMod val="60000"/>
                  <a:lumOff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pPr algn="ctr" latinLnBrk="0"/>
              <a:r>
                <a:rPr lang="zh-TW" altLang="en-US" sz="6000" b="1" dirty="0">
                  <a:solidFill>
                    <a:srgbClr val="8000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總結</a:t>
              </a:r>
            </a:p>
          </p:txBody>
        </p: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FBA71916-707C-918E-18AD-F358862E3167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講者：林孟希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BEB7B1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1BDAE8-1AF2-CF12-39E2-E280A11E35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195" y="181320"/>
            <a:ext cx="958040" cy="9576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22766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D7AA1C-F1A2-8AA5-5B9E-A88D29FF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582" y="6442152"/>
            <a:ext cx="569536" cy="401638"/>
          </a:xfrm>
        </p:spPr>
        <p:txBody>
          <a:bodyPr/>
          <a:lstStyle/>
          <a:p>
            <a:fld id="{798F0D16-DE91-49B5-A029-D44BD88A4D70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DC9480-9EE8-74A9-6B0D-C03BF792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商業價值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DB94A56-6D56-0136-9F32-F0A9EF52FDEF}"/>
              </a:ext>
            </a:extLst>
          </p:cNvPr>
          <p:cNvGrpSpPr/>
          <p:nvPr/>
        </p:nvGrpSpPr>
        <p:grpSpPr>
          <a:xfrm>
            <a:off x="121024" y="909655"/>
            <a:ext cx="8975911" cy="72000"/>
            <a:chOff x="121024" y="959082"/>
            <a:chExt cx="8975911" cy="72000"/>
          </a:xfrm>
        </p:grpSpPr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5299C735-FC22-ADD6-82E5-EDCA7DCE16DB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4D3CACD-54A0-9219-25B5-03BF747CC289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48C64E79-B0E8-A036-420B-3E120FFEE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" y="1026684"/>
            <a:ext cx="4680000" cy="2632500"/>
          </a:xfrm>
          <a:prstGeom prst="round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DDE16ED7-FD40-1582-29D8-3C15236F7A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4561" y="1026684"/>
            <a:ext cx="4680000" cy="2632500"/>
          </a:xfrm>
          <a:prstGeom prst="round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52559DE-D834-0CCC-8441-8F65E05748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" y="3781648"/>
            <a:ext cx="4680000" cy="2632500"/>
          </a:xfrm>
          <a:prstGeom prst="round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0D9B800-E008-5B57-A0B8-463C06D6513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4561" y="3781648"/>
            <a:ext cx="4680000" cy="2632500"/>
          </a:xfrm>
          <a:prstGeom prst="round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0DF5E38A-23E3-F683-AB4E-5FB02595DA43}"/>
              </a:ext>
            </a:extLst>
          </p:cNvPr>
          <p:cNvSpPr txBox="1"/>
          <p:nvPr/>
        </p:nvSpPr>
        <p:spPr>
          <a:xfrm>
            <a:off x="813352" y="1026684"/>
            <a:ext cx="4680000" cy="24869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lvl="1" algn="ctr" defTabSz="889000">
              <a:spcBef>
                <a:spcPct val="0"/>
              </a:spcBef>
              <a:spcAft>
                <a:spcPct val="15000"/>
              </a:spcAft>
            </a:pPr>
            <a:endPara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ctr" defTabSz="889000">
              <a:lnSpc>
                <a:spcPts val="2800"/>
              </a:lnSpc>
              <a:spcBef>
                <a:spcPct val="0"/>
              </a:spcBef>
            </a:pPr>
            <a:r>
              <a:rPr lang="zh-TW" altLang="en-US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旅客</a:t>
            </a:r>
            <a:endParaRPr lang="en-US" altLang="zh-TW" sz="28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ctr" defTabSz="889000">
              <a:spcBef>
                <a:spcPct val="0"/>
              </a:spcBef>
              <a:spcAft>
                <a:spcPct val="15000"/>
              </a:spcAft>
            </a:pPr>
            <a:endPara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000" lvl="1" indent="-342000" algn="l" defTabSz="889000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TW" altLang="en-US" sz="1800" b="1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分析儀表板</a:t>
            </a:r>
            <a:br>
              <a:rPr lang="en-US" altLang="zh-TW" sz="18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提供最佳航空業者推薦</a:t>
            </a:r>
            <a:endParaRPr lang="en-US" altLang="zh-TW" sz="1800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000" lvl="1" indent="-342000" algn="l" defTabSz="889000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預測模型</a:t>
            </a:r>
            <a:br>
              <a:rPr lang="en-US" altLang="zh-TW" sz="1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旅途時間風險管理參考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194B984-1AFA-5CE9-7F80-CD1E554335EE}"/>
              </a:ext>
            </a:extLst>
          </p:cNvPr>
          <p:cNvSpPr txBox="1"/>
          <p:nvPr/>
        </p:nvSpPr>
        <p:spPr>
          <a:xfrm>
            <a:off x="5664561" y="1026684"/>
            <a:ext cx="4680000" cy="259417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lvl="1" algn="ctr" defTabSz="889000">
              <a:spcBef>
                <a:spcPct val="0"/>
              </a:spcBef>
              <a:spcAft>
                <a:spcPct val="15000"/>
              </a:spcAft>
            </a:pPr>
            <a:endPara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ctr" defTabSz="889000">
              <a:lnSpc>
                <a:spcPts val="2800"/>
              </a:lnSpc>
              <a:spcBef>
                <a:spcPct val="0"/>
              </a:spcBef>
            </a:pPr>
            <a:r>
              <a:rPr lang="zh-TW" altLang="en-US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機場</a:t>
            </a:r>
            <a:r>
              <a:rPr lang="zh-TW" altLang="en-US" sz="2800" b="1" kern="1200" spc="2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．</a:t>
            </a:r>
            <a:r>
              <a:rPr lang="zh-TW" altLang="en-US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航空業者</a:t>
            </a:r>
            <a:endParaRPr lang="en-US" altLang="zh-TW" sz="16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ctr" defTabSz="889000">
              <a:spcBef>
                <a:spcPct val="0"/>
              </a:spcBef>
              <a:spcAft>
                <a:spcPct val="15000"/>
              </a:spcAft>
            </a:pPr>
            <a:endPara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 defTabSz="889000">
              <a:lnSpc>
                <a:spcPts val="28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分析儀表板</a:t>
            </a:r>
            <a:br>
              <a:rPr lang="en-US" altLang="zh-TW" sz="18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同業競品分析</a:t>
            </a:r>
            <a:endParaRPr lang="en-US" altLang="zh-TW" sz="18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 defTabSz="889000">
              <a:lnSpc>
                <a:spcPts val="28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統計報告</a:t>
            </a:r>
            <a:br>
              <a:rPr lang="en-US" altLang="zh-TW" sz="1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優化航班規劃及人力安排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8C5CE8D-522F-CE2C-CFBC-2EC7D139A0B2}"/>
              </a:ext>
            </a:extLst>
          </p:cNvPr>
          <p:cNvSpPr txBox="1"/>
          <p:nvPr/>
        </p:nvSpPr>
        <p:spPr>
          <a:xfrm>
            <a:off x="813352" y="3781648"/>
            <a:ext cx="4680000" cy="17698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lvl="1" algn="ctr" defTabSz="889000">
              <a:spcBef>
                <a:spcPct val="0"/>
              </a:spcBef>
              <a:spcAft>
                <a:spcPct val="15000"/>
              </a:spcAft>
            </a:pPr>
            <a:endPara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ctr" defTabSz="1066800">
              <a:lnSpc>
                <a:spcPts val="2800"/>
              </a:lnSpc>
              <a:spcBef>
                <a:spcPct val="0"/>
              </a:spcBef>
            </a:pPr>
            <a:r>
              <a:rPr lang="zh-TW" altLang="en-US" sz="2800" b="1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飯店</a:t>
            </a:r>
            <a:r>
              <a:rPr lang="zh-TW" altLang="en-US" sz="2800" b="1" kern="1200" spc="2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．計程車業者</a:t>
            </a:r>
            <a:endParaRPr lang="en-US" altLang="zh-TW" sz="2800" b="1" kern="1200" spc="2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lvl="1" algn="ctr" defTabSz="889000">
              <a:spcBef>
                <a:spcPct val="0"/>
              </a:spcBef>
              <a:spcAft>
                <a:spcPct val="15000"/>
              </a:spcAft>
            </a:pPr>
            <a:endPara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000" lvl="1" indent="-342000" algn="l" defTabSz="1066800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TW" altLang="en-US" sz="1800" b="1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預測模型</a:t>
            </a:r>
            <a:br>
              <a:rPr lang="en-US" altLang="zh-TW" sz="1800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lang="zh-TW" altLang="en-US" sz="1800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掌握顧客行程與接駁人力安排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47582EE-F47B-832B-9F4E-90EF2667BAEB}"/>
              </a:ext>
            </a:extLst>
          </p:cNvPr>
          <p:cNvSpPr txBox="1"/>
          <p:nvPr/>
        </p:nvSpPr>
        <p:spPr>
          <a:xfrm>
            <a:off x="5664561" y="3781648"/>
            <a:ext cx="4680000" cy="18344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lvl="1" algn="ctr" defTabSz="889000">
              <a:spcBef>
                <a:spcPct val="0"/>
              </a:spcBef>
              <a:spcAft>
                <a:spcPct val="15000"/>
              </a:spcAft>
            </a:pPr>
            <a:endPara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ctr" defTabSz="1066800">
              <a:lnSpc>
                <a:spcPts val="2800"/>
              </a:lnSpc>
              <a:spcBef>
                <a:spcPct val="0"/>
              </a:spcBef>
            </a:pPr>
            <a:r>
              <a:rPr lang="zh-TW" altLang="en-US" sz="2800" b="1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保險業者</a:t>
            </a:r>
            <a:endParaRPr lang="en-US" altLang="zh-TW" sz="28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lvl="1" algn="ctr" defTabSz="889000">
              <a:spcBef>
                <a:spcPct val="0"/>
              </a:spcBef>
              <a:spcAft>
                <a:spcPct val="15000"/>
              </a:spcAft>
            </a:pPr>
            <a:endPara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000" lvl="1" indent="-342000" algn="l" defTabSz="1066800">
              <a:lnSpc>
                <a:spcPts val="28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1800" b="1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統計報告</a:t>
            </a:r>
            <a:br>
              <a:rPr lang="en-US" altLang="zh-TW" sz="1800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lang="zh-TW" altLang="en-US" sz="1800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提供旅遊相關保險評估</a:t>
            </a:r>
            <a:r>
              <a:rPr lang="zh-TW" altLang="en-US" sz="18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800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參考依據</a:t>
            </a:r>
          </a:p>
        </p:txBody>
      </p:sp>
    </p:spTree>
    <p:extLst>
      <p:ext uri="{BB962C8B-B14F-4D97-AF65-F5344CB8AC3E}">
        <p14:creationId xmlns:p14="http://schemas.microsoft.com/office/powerpoint/2010/main" val="3150576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B6A254-F101-6CEE-0DF2-45F4A93D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84ED542-C497-518F-4B1B-B76F22B9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改進與未來展望</a:t>
            </a:r>
          </a:p>
        </p:txBody>
      </p:sp>
      <p:graphicFrame>
        <p:nvGraphicFramePr>
          <p:cNvPr id="2" name="Google Shape;437;p37">
            <a:extLst>
              <a:ext uri="{FF2B5EF4-FFF2-40B4-BE49-F238E27FC236}">
                <a16:creationId xmlns:a16="http://schemas.microsoft.com/office/drawing/2014/main" id="{3AF0F017-C79E-1979-C7F5-9D39D8994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591819"/>
              </p:ext>
            </p:extLst>
          </p:nvPr>
        </p:nvGraphicFramePr>
        <p:xfrm>
          <a:off x="392400" y="1147482"/>
          <a:ext cx="10313700" cy="529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50D2D370-16D9-B299-39CD-1173BFB3CFB6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EBF50988-9388-7D69-DE64-8A3EECB431E7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B3B704F-FA1B-A3CE-1C5E-0C2393524E94}"/>
                </a:ext>
              </a:extLst>
            </p:cNvPr>
            <p:cNvSpPr/>
            <p:nvPr/>
          </p:nvSpPr>
          <p:spPr>
            <a:xfrm>
              <a:off x="881623" y="959082"/>
              <a:ext cx="3456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0B06F16A-4670-7707-560C-08E2F290A3DF}"/>
              </a:ext>
            </a:extLst>
          </p:cNvPr>
          <p:cNvSpPr txBox="1"/>
          <p:nvPr/>
        </p:nvSpPr>
        <p:spPr>
          <a:xfrm>
            <a:off x="506895" y="2295939"/>
            <a:ext cx="1782796" cy="64633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rgbClr val="D4C8AE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Improve</a:t>
            </a:r>
            <a:endParaRPr lang="zh-TW" altLang="en-US" sz="3600" b="1" dirty="0">
              <a:solidFill>
                <a:srgbClr val="D4C8AE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7937D2-949A-9E1F-47FF-A57EB07AE6F4}"/>
              </a:ext>
            </a:extLst>
          </p:cNvPr>
          <p:cNvSpPr txBox="1"/>
          <p:nvPr/>
        </p:nvSpPr>
        <p:spPr>
          <a:xfrm>
            <a:off x="676172" y="4634947"/>
            <a:ext cx="1444242" cy="64633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rgbClr val="D4C8AE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Future</a:t>
            </a:r>
            <a:endParaRPr lang="zh-TW" altLang="en-US" sz="3600" b="1" dirty="0">
              <a:solidFill>
                <a:srgbClr val="D4C8AE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1777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53EED872-BE9E-1083-F792-A37F3BE58D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D750045-A7D3-085A-8A1C-96DF8889FC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0750" y="255600"/>
            <a:ext cx="7810500" cy="11264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zh-TW" altLang="en-US" sz="6000" b="1" spc="-150" dirty="0">
                <a:solidFill>
                  <a:srgbClr val="800019"/>
                </a:solidFill>
                <a:latin typeface="+mj-lt"/>
                <a:ea typeface="+mj-ea"/>
              </a:rPr>
              <a:t>資料來源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E478C9E-C12A-1877-5142-F043BF897EFD}"/>
              </a:ext>
            </a:extLst>
          </p:cNvPr>
          <p:cNvGrpSpPr/>
          <p:nvPr/>
        </p:nvGrpSpPr>
        <p:grpSpPr>
          <a:xfrm>
            <a:off x="3846000" y="1225850"/>
            <a:ext cx="4500000" cy="72000"/>
            <a:chOff x="9037" y="959082"/>
            <a:chExt cx="8975911" cy="72000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109E433F-304E-167F-A351-4266E72E5D61}"/>
                </a:ext>
              </a:extLst>
            </p:cNvPr>
            <p:cNvCxnSpPr/>
            <p:nvPr/>
          </p:nvCxnSpPr>
          <p:spPr>
            <a:xfrm>
              <a:off x="9037" y="995082"/>
              <a:ext cx="8975911" cy="0"/>
            </a:xfrm>
            <a:prstGeom prst="line">
              <a:avLst/>
            </a:prstGeom>
            <a:ln w="19050">
              <a:solidFill>
                <a:srgbClr val="E1C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88F865-2909-9CD3-C089-4FCA72C58931}"/>
                </a:ext>
              </a:extLst>
            </p:cNvPr>
            <p:cNvSpPr/>
            <p:nvPr/>
          </p:nvSpPr>
          <p:spPr>
            <a:xfrm>
              <a:off x="1631375" y="959082"/>
              <a:ext cx="581639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74390F24-2447-E893-948A-55A1AB5FC7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8334259"/>
              </p:ext>
            </p:extLst>
          </p:nvPr>
        </p:nvGraphicFramePr>
        <p:xfrm>
          <a:off x="2898084" y="1740999"/>
          <a:ext cx="6683045" cy="4536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053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D52BF74-1E0C-0C67-5EE9-7B89C645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研究團隊</a:t>
            </a:r>
          </a:p>
        </p:txBody>
      </p:sp>
      <p:sp>
        <p:nvSpPr>
          <p:cNvPr id="52" name="投影片編號版面配置區 29">
            <a:extLst>
              <a:ext uri="{FF2B5EF4-FFF2-40B4-BE49-F238E27FC236}">
                <a16:creationId xmlns:a16="http://schemas.microsoft.com/office/drawing/2014/main" id="{3A4856E2-510F-27FD-43C1-B82EFAA7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1D195A07-800E-DBD5-0170-6D4656A00F48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9340AE3B-A47D-DF13-E5BA-949F04FE476B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ECC1CDC-C261-C630-9216-BB47D57DE129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6" name="TextBox 13">
            <a:extLst>
              <a:ext uri="{FF2B5EF4-FFF2-40B4-BE49-F238E27FC236}">
                <a16:creationId xmlns:a16="http://schemas.microsoft.com/office/drawing/2014/main" id="{9E8DAFBA-2CA7-4FB1-1F66-7F2801D70E65}"/>
              </a:ext>
            </a:extLst>
          </p:cNvPr>
          <p:cNvSpPr txBox="1"/>
          <p:nvPr/>
        </p:nvSpPr>
        <p:spPr>
          <a:xfrm>
            <a:off x="8188415" y="5334662"/>
            <a:ext cx="1740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張亦瑄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7" name="TextBox 13">
            <a:extLst>
              <a:ext uri="{FF2B5EF4-FFF2-40B4-BE49-F238E27FC236}">
                <a16:creationId xmlns:a16="http://schemas.microsoft.com/office/drawing/2014/main" id="{A9F4772A-4F8B-2C1F-6849-E103343AE62C}"/>
              </a:ext>
            </a:extLst>
          </p:cNvPr>
          <p:cNvSpPr txBox="1"/>
          <p:nvPr/>
        </p:nvSpPr>
        <p:spPr>
          <a:xfrm>
            <a:off x="8197578" y="5652976"/>
            <a:ext cx="1722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accent3">
                  <a:lumMod val="75000"/>
                </a:schemeClr>
              </a:buClr>
              <a:buFont typeface="Webdings" panose="05030102010509060703" pitchFamily="18" charset="2"/>
              <a:buChar char="j"/>
            </a:pPr>
            <a:r>
              <a:rPr lang="zh-TW" altLang="en-US" sz="1400" b="1" dirty="0">
                <a:solidFill>
                  <a:srgbClr val="800019"/>
                </a:solidFill>
                <a:latin typeface="微軟正黑體" panose="020B0604030504040204" pitchFamily="34" charset="-120"/>
              </a:rPr>
              <a:t>互動式網頁</a:t>
            </a:r>
            <a:endParaRPr lang="en-US" altLang="zh-TW" sz="1400" b="1" dirty="0">
              <a:solidFill>
                <a:srgbClr val="800019"/>
              </a:solidFill>
              <a:latin typeface="微軟正黑體" panose="020B0604030504040204" pitchFamily="34" charset="-120"/>
            </a:endParaRPr>
          </a:p>
          <a:p>
            <a:pPr marL="285750" indent="-285750" algn="ctr">
              <a:buClr>
                <a:schemeClr val="accent3">
                  <a:lumMod val="75000"/>
                </a:schemeClr>
              </a:buClr>
              <a:buFont typeface="Webdings" panose="05030102010509060703" pitchFamily="18" charset="2"/>
              <a:buChar char="j"/>
            </a:pPr>
            <a:r>
              <a:rPr lang="zh-TW" altLang="en-US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rPr>
              <a:t>資料清整</a:t>
            </a:r>
            <a:endParaRPr lang="en-US" altLang="zh-TW" sz="1400" b="1" dirty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</a:endParaRPr>
          </a:p>
          <a:p>
            <a:pPr marL="285750" indent="-285750" algn="ctr">
              <a:buClr>
                <a:schemeClr val="accent3">
                  <a:lumMod val="75000"/>
                </a:schemeClr>
              </a:buClr>
              <a:buFont typeface="Webdings" panose="05030102010509060703" pitchFamily="18" charset="2"/>
              <a:buChar char="j"/>
            </a:pPr>
            <a:r>
              <a:rPr lang="zh-TW" altLang="en-US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rPr>
              <a:t>資料分析</a:t>
            </a:r>
            <a:endParaRPr lang="en-US" altLang="zh-TW" sz="1400" b="1" dirty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85F8E20-FC58-8C30-6654-9B48EA582496}"/>
              </a:ext>
            </a:extLst>
          </p:cNvPr>
          <p:cNvCxnSpPr>
            <a:cxnSpLocks/>
          </p:cNvCxnSpPr>
          <p:nvPr/>
        </p:nvCxnSpPr>
        <p:spPr>
          <a:xfrm flipV="1">
            <a:off x="8281332" y="5620522"/>
            <a:ext cx="1554553" cy="8207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98215789-10A6-4C0D-AE4B-3667E196CB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8608" y="3826881"/>
            <a:ext cx="1440000" cy="144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72519B0E-F951-7B3A-24EC-3B10BF64AAE5}"/>
              </a:ext>
            </a:extLst>
          </p:cNvPr>
          <p:cNvGrpSpPr/>
          <p:nvPr/>
        </p:nvGrpSpPr>
        <p:grpSpPr>
          <a:xfrm>
            <a:off x="9604071" y="1342800"/>
            <a:ext cx="1740387" cy="2774824"/>
            <a:chOff x="9604071" y="1342800"/>
            <a:chExt cx="1740387" cy="2774824"/>
          </a:xfrm>
        </p:grpSpPr>
        <p:sp>
          <p:nvSpPr>
            <p:cNvPr id="54" name="TextBox 13">
              <a:extLst>
                <a:ext uri="{FF2B5EF4-FFF2-40B4-BE49-F238E27FC236}">
                  <a16:creationId xmlns:a16="http://schemas.microsoft.com/office/drawing/2014/main" id="{62F80225-212C-DAFA-5665-E8A5E6E969E5}"/>
                </a:ext>
              </a:extLst>
            </p:cNvPr>
            <p:cNvSpPr txBox="1"/>
            <p:nvPr/>
          </p:nvSpPr>
          <p:spPr>
            <a:xfrm>
              <a:off x="9604071" y="2845203"/>
              <a:ext cx="174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</a:t>
              </a:r>
              <a:r>
                <a:rPr lang="zh-TW" altLang="en-US" sz="14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瀚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</a:t>
              </a:r>
              <a:endParaRPr lang="ko-KR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D1F83019-A632-13BE-F69A-3EE78E9527C0}"/>
                </a:ext>
              </a:extLst>
            </p:cNvPr>
            <p:cNvSpPr txBox="1"/>
            <p:nvPr/>
          </p:nvSpPr>
          <p:spPr>
            <a:xfrm>
              <a:off x="9613234" y="3163517"/>
              <a:ext cx="17220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rgbClr val="800019"/>
                  </a:solidFill>
                  <a:latin typeface="微軟正黑體" panose="020B0604030504040204" pitchFamily="34" charset="-120"/>
                </a:rPr>
                <a:t>資料清整</a:t>
              </a:r>
              <a:endParaRPr lang="en-US" altLang="zh-TW" sz="1400" b="1" dirty="0">
                <a:solidFill>
                  <a:srgbClr val="800019"/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資料蒐集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資料分析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機器學習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A9940EC0-C5A0-2FFE-FCC6-695F4B37B7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6988" y="3131063"/>
              <a:ext cx="1554553" cy="8207"/>
            </a:xfrm>
            <a:prstGeom prst="line">
              <a:avLst/>
            </a:prstGeom>
            <a:ln w="38100" cap="flat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1A74AA6-E28C-057A-98BA-DA71224E6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6000" y="1342800"/>
              <a:ext cx="1440000" cy="144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9AFBBB9-D4C8-6DA3-3776-DB6D57D35E4E}"/>
              </a:ext>
            </a:extLst>
          </p:cNvPr>
          <p:cNvGrpSpPr/>
          <p:nvPr/>
        </p:nvGrpSpPr>
        <p:grpSpPr>
          <a:xfrm>
            <a:off x="990123" y="1342800"/>
            <a:ext cx="1740387" cy="2768474"/>
            <a:chOff x="990123" y="1342800"/>
            <a:chExt cx="1740387" cy="2768474"/>
          </a:xfrm>
        </p:grpSpPr>
        <p:sp>
          <p:nvSpPr>
            <p:cNvPr id="2" name="TextBox 13">
              <a:extLst>
                <a:ext uri="{FF2B5EF4-FFF2-40B4-BE49-F238E27FC236}">
                  <a16:creationId xmlns:a16="http://schemas.microsoft.com/office/drawing/2014/main" id="{37F480DD-7F66-A22D-F15A-D67DF8D05F2A}"/>
                </a:ext>
              </a:extLst>
            </p:cNvPr>
            <p:cNvSpPr txBox="1"/>
            <p:nvPr/>
          </p:nvSpPr>
          <p:spPr>
            <a:xfrm>
              <a:off x="990123" y="2600260"/>
              <a:ext cx="174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179064AD-07EE-B794-141D-E9D13D4D7628}"/>
                </a:ext>
              </a:extLst>
            </p:cNvPr>
            <p:cNvSpPr txBox="1"/>
            <p:nvPr/>
          </p:nvSpPr>
          <p:spPr>
            <a:xfrm>
              <a:off x="990123" y="2838853"/>
              <a:ext cx="174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組長   </a:t>
              </a:r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林孟希</a:t>
              </a:r>
              <a:endParaRPr lang="ko-KR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82ED81B9-52B5-F637-A4AB-CB57A0FF6EA3}"/>
                </a:ext>
              </a:extLst>
            </p:cNvPr>
            <p:cNvSpPr txBox="1"/>
            <p:nvPr/>
          </p:nvSpPr>
          <p:spPr>
            <a:xfrm>
              <a:off x="999286" y="3157167"/>
              <a:ext cx="17220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rgbClr val="800019"/>
                  </a:solidFill>
                  <a:latin typeface="微軟正黑體" panose="020B0604030504040204" pitchFamily="34" charset="-120"/>
                </a:rPr>
                <a:t>機器學習</a:t>
              </a:r>
              <a:endParaRPr lang="en-US" altLang="zh-TW" sz="1400" b="1" dirty="0">
                <a:solidFill>
                  <a:srgbClr val="800019"/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資料蒐集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資料清整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資料分析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9CA002DE-B2AF-1FB1-075F-480528F93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040" y="3124713"/>
              <a:ext cx="1554553" cy="8207"/>
            </a:xfrm>
            <a:prstGeom prst="line">
              <a:avLst/>
            </a:prstGeom>
            <a:ln w="38100" cap="flat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A25871-C1AF-DE96-0678-ED54FC282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1200" y="1342800"/>
              <a:ext cx="1440663" cy="144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B81A37A-84FC-718F-6D5A-BF4AA2EA982F}"/>
              </a:ext>
            </a:extLst>
          </p:cNvPr>
          <p:cNvGrpSpPr/>
          <p:nvPr/>
        </p:nvGrpSpPr>
        <p:grpSpPr>
          <a:xfrm>
            <a:off x="3861439" y="1342800"/>
            <a:ext cx="1740387" cy="2781174"/>
            <a:chOff x="3861439" y="1342800"/>
            <a:chExt cx="1740387" cy="2781174"/>
          </a:xfrm>
        </p:grpSpPr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00867A6C-4AB8-0071-A25B-C8D64B33B530}"/>
                </a:ext>
              </a:extLst>
            </p:cNvPr>
            <p:cNvSpPr txBox="1"/>
            <p:nvPr/>
          </p:nvSpPr>
          <p:spPr>
            <a:xfrm>
              <a:off x="3861439" y="2851553"/>
              <a:ext cx="174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廖昱誠</a:t>
              </a: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B084F4B8-DACE-1D45-CB3C-7CA8E251E221}"/>
                </a:ext>
              </a:extLst>
            </p:cNvPr>
            <p:cNvSpPr txBox="1"/>
            <p:nvPr/>
          </p:nvSpPr>
          <p:spPr>
            <a:xfrm>
              <a:off x="3870602" y="3169867"/>
              <a:ext cx="17220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rgbClr val="800019"/>
                  </a:solidFill>
                  <a:latin typeface="微軟正黑體" panose="020B0604030504040204" pitchFamily="34" charset="-120"/>
                </a:rPr>
                <a:t>系統建置</a:t>
              </a:r>
              <a:endParaRPr lang="en-US" altLang="zh-TW" sz="1400" b="1" dirty="0">
                <a:solidFill>
                  <a:srgbClr val="800019"/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資料蒐集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資料清整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資料分析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586B1356-942B-8486-CD0F-0E79F68FD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4356" y="3137413"/>
              <a:ext cx="1554553" cy="8207"/>
            </a:xfrm>
            <a:prstGeom prst="line">
              <a:avLst/>
            </a:prstGeom>
            <a:ln w="38100" cap="flat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4FF7030-727B-394C-4A13-552448D8F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10400" y="1342800"/>
              <a:ext cx="1440000" cy="144000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CE22181-674D-7DCE-CF02-60EADB43C6DA}"/>
              </a:ext>
            </a:extLst>
          </p:cNvPr>
          <p:cNvGrpSpPr/>
          <p:nvPr/>
        </p:nvGrpSpPr>
        <p:grpSpPr>
          <a:xfrm>
            <a:off x="6732755" y="1342800"/>
            <a:ext cx="1740387" cy="2565732"/>
            <a:chOff x="6732755" y="1342800"/>
            <a:chExt cx="1740387" cy="2565732"/>
          </a:xfrm>
        </p:grpSpPr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96340071-E377-954E-4432-44D4682E5D0D}"/>
                </a:ext>
              </a:extLst>
            </p:cNvPr>
            <p:cNvSpPr txBox="1"/>
            <p:nvPr/>
          </p:nvSpPr>
          <p:spPr>
            <a:xfrm>
              <a:off x="6732755" y="2851554"/>
              <a:ext cx="174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吳依珊</a:t>
              </a:r>
              <a:endParaRPr lang="ko-KR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3E271273-57E1-AB5C-A2DB-32556230FECA}"/>
                </a:ext>
              </a:extLst>
            </p:cNvPr>
            <p:cNvSpPr txBox="1"/>
            <p:nvPr/>
          </p:nvSpPr>
          <p:spPr>
            <a:xfrm>
              <a:off x="6741918" y="3169868"/>
              <a:ext cx="17220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rgbClr val="800019"/>
                  </a:solidFill>
                  <a:latin typeface="微軟正黑體" panose="020B0604030504040204" pitchFamily="34" charset="-120"/>
                </a:rPr>
                <a:t>資料蒐集</a:t>
              </a:r>
              <a:endParaRPr lang="en-US" altLang="zh-TW" sz="1400" b="1" dirty="0">
                <a:solidFill>
                  <a:srgbClr val="800019"/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資料清整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資料分析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34CCEBD9-CAAE-C966-C2A6-8D0729049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5672" y="3137414"/>
              <a:ext cx="1554553" cy="8207"/>
            </a:xfrm>
            <a:prstGeom prst="line">
              <a:avLst/>
            </a:prstGeom>
            <a:ln w="38100" cap="flat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58521F0-246B-DF15-1D94-E5C74B782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0"/>
            <a:stretch/>
          </p:blipFill>
          <p:spPr>
            <a:xfrm>
              <a:off x="6883200" y="1342800"/>
              <a:ext cx="1440000" cy="144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EF3D9A7-8E96-20C2-196E-09D37B597A08}"/>
              </a:ext>
            </a:extLst>
          </p:cNvPr>
          <p:cNvGrpSpPr/>
          <p:nvPr/>
        </p:nvGrpSpPr>
        <p:grpSpPr>
          <a:xfrm>
            <a:off x="5300345" y="3826800"/>
            <a:ext cx="1740387" cy="2529650"/>
            <a:chOff x="5300345" y="3826800"/>
            <a:chExt cx="1740387" cy="2529650"/>
          </a:xfrm>
        </p:grpSpPr>
        <p:sp>
          <p:nvSpPr>
            <p:cNvPr id="78" name="TextBox 13">
              <a:extLst>
                <a:ext uri="{FF2B5EF4-FFF2-40B4-BE49-F238E27FC236}">
                  <a16:creationId xmlns:a16="http://schemas.microsoft.com/office/drawing/2014/main" id="{4C7CF170-137C-83A0-F353-7440A42AB7FC}"/>
                </a:ext>
              </a:extLst>
            </p:cNvPr>
            <p:cNvSpPr txBox="1"/>
            <p:nvPr/>
          </p:nvSpPr>
          <p:spPr>
            <a:xfrm>
              <a:off x="5300345" y="5299472"/>
              <a:ext cx="174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吳勁宏</a:t>
              </a:r>
              <a:endParaRPr lang="ko-KR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819AD72F-CBBA-93F9-8BC5-99FA393D9F8D}"/>
                </a:ext>
              </a:extLst>
            </p:cNvPr>
            <p:cNvSpPr txBox="1"/>
            <p:nvPr/>
          </p:nvSpPr>
          <p:spPr>
            <a:xfrm>
              <a:off x="5309508" y="5617786"/>
              <a:ext cx="17220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rgbClr val="800019"/>
                  </a:solidFill>
                  <a:latin typeface="微軟正黑體" panose="020B0604030504040204" pitchFamily="34" charset="-120"/>
                </a:rPr>
                <a:t>網站架設</a:t>
              </a:r>
              <a:endParaRPr lang="en-US" altLang="zh-TW" sz="1400" b="1" dirty="0">
                <a:solidFill>
                  <a:srgbClr val="800019"/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系統建置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資料清整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F5B29DC1-22C2-E1B4-3655-41A49DFEB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3262" y="5585332"/>
              <a:ext cx="1554553" cy="8207"/>
            </a:xfrm>
            <a:prstGeom prst="line">
              <a:avLst/>
            </a:prstGeom>
            <a:ln w="38100" cap="flat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9A8A955-AA7E-D955-43EE-534559DE3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0400" y="3826800"/>
              <a:ext cx="1440000" cy="144000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8C3FEFA-71A0-522D-2625-5C582DA4BBFB}"/>
              </a:ext>
            </a:extLst>
          </p:cNvPr>
          <p:cNvGrpSpPr/>
          <p:nvPr/>
        </p:nvGrpSpPr>
        <p:grpSpPr>
          <a:xfrm>
            <a:off x="2412275" y="3826800"/>
            <a:ext cx="1740387" cy="2535777"/>
            <a:chOff x="2412275" y="3826800"/>
            <a:chExt cx="1740387" cy="2535777"/>
          </a:xfrm>
        </p:grpSpPr>
        <p:sp>
          <p:nvSpPr>
            <p:cNvPr id="72" name="TextBox 13">
              <a:extLst>
                <a:ext uri="{FF2B5EF4-FFF2-40B4-BE49-F238E27FC236}">
                  <a16:creationId xmlns:a16="http://schemas.microsoft.com/office/drawing/2014/main" id="{5BBA7900-8D5A-802B-9757-37292C79DFB5}"/>
                </a:ext>
              </a:extLst>
            </p:cNvPr>
            <p:cNvSpPr txBox="1"/>
            <p:nvPr/>
          </p:nvSpPr>
          <p:spPr>
            <a:xfrm>
              <a:off x="2412275" y="5305599"/>
              <a:ext cx="174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</a:rPr>
                <a:t>高浤勝</a:t>
              </a:r>
              <a:endParaRPr lang="ko-KR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73" name="TextBox 13">
              <a:extLst>
                <a:ext uri="{FF2B5EF4-FFF2-40B4-BE49-F238E27FC236}">
                  <a16:creationId xmlns:a16="http://schemas.microsoft.com/office/drawing/2014/main" id="{87F4B778-FC26-448C-593D-0C80031C232D}"/>
                </a:ext>
              </a:extLst>
            </p:cNvPr>
            <p:cNvSpPr txBox="1"/>
            <p:nvPr/>
          </p:nvSpPr>
          <p:spPr>
            <a:xfrm>
              <a:off x="2421438" y="5623913"/>
              <a:ext cx="17220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rgbClr val="800019"/>
                  </a:solidFill>
                  <a:latin typeface="微軟正黑體" panose="020B0604030504040204" pitchFamily="34" charset="-120"/>
                </a:rPr>
                <a:t>資料分析</a:t>
              </a:r>
              <a:endParaRPr lang="en-US" altLang="zh-TW" sz="1400" b="1" dirty="0">
                <a:solidFill>
                  <a:srgbClr val="800019"/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資料蒐集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  <a:p>
              <a:pPr marL="285750" indent="-285750" algn="ctr">
                <a:buClr>
                  <a:schemeClr val="accent3">
                    <a:lumMod val="75000"/>
                  </a:schemeClr>
                </a:buClr>
                <a:buFont typeface="Webdings" panose="05030102010509060703" pitchFamily="18" charset="2"/>
                <a:buChar char="j"/>
              </a:pPr>
              <a:r>
                <a:rPr lang="zh-TW" altLang="en-US" sz="14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</a:rPr>
                <a:t>資料清整</a:t>
              </a:r>
              <a:endParaRPr lang="en-US" altLang="zh-TW" sz="1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8C997D3B-9D08-4DDA-10B8-F25BE743B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192" y="5591459"/>
              <a:ext cx="1554552" cy="8207"/>
            </a:xfrm>
            <a:prstGeom prst="line">
              <a:avLst/>
            </a:prstGeom>
            <a:ln w="38100" cap="flat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AA1E66B3-3A47-0014-BD06-6FF5B0915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200" y="3826800"/>
              <a:ext cx="1438927" cy="144000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19063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79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F366972-712B-FD82-77B7-7B493FE148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803647" y="1069782"/>
            <a:ext cx="4730214" cy="47184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41A7F5-4BA9-765E-1807-7E93A431E5EF}"/>
              </a:ext>
            </a:extLst>
          </p:cNvPr>
          <p:cNvSpPr txBox="1"/>
          <p:nvPr/>
        </p:nvSpPr>
        <p:spPr>
          <a:xfrm>
            <a:off x="1026801" y="2651646"/>
            <a:ext cx="5633531" cy="1064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857250" indent="-8572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6600" b="1" kern="1200" dirty="0">
                <a:solidFill>
                  <a:srgbClr val="800019"/>
                </a:solidFill>
                <a:latin typeface="+mj-lt"/>
                <a:ea typeface="+mj-ea"/>
                <a:cs typeface="+mj-cs"/>
              </a:rPr>
              <a:t>Thanks  </a:t>
            </a:r>
          </a:p>
        </p:txBody>
      </p:sp>
    </p:spTree>
    <p:extLst>
      <p:ext uri="{BB962C8B-B14F-4D97-AF65-F5344CB8AC3E}">
        <p14:creationId xmlns:p14="http://schemas.microsoft.com/office/powerpoint/2010/main" val="356761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389F51-0108-AA53-10A7-44747945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研究流程</a:t>
            </a:r>
          </a:p>
        </p:txBody>
      </p:sp>
      <p:sp>
        <p:nvSpPr>
          <p:cNvPr id="77" name="投影片編號版面配置區 29">
            <a:extLst>
              <a:ext uri="{FF2B5EF4-FFF2-40B4-BE49-F238E27FC236}">
                <a16:creationId xmlns:a16="http://schemas.microsoft.com/office/drawing/2014/main" id="{56EBB759-2996-3005-F65A-02BA390C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EAE38B9-157F-D01D-9A1F-39716ED7AE5A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1E45EE61-863A-D889-56BF-A3CB3F6F94F8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7F36F13-EFC4-7994-88EB-23C22690C6E2}"/>
                </a:ext>
              </a:extLst>
            </p:cNvPr>
            <p:cNvSpPr/>
            <p:nvPr/>
          </p:nvSpPr>
          <p:spPr>
            <a:xfrm>
              <a:off x="881624" y="959082"/>
              <a:ext cx="1957387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58C664DC-221E-4EC9-7F47-A52C68D61D29}"/>
              </a:ext>
            </a:extLst>
          </p:cNvPr>
          <p:cNvGrpSpPr/>
          <p:nvPr/>
        </p:nvGrpSpPr>
        <p:grpSpPr>
          <a:xfrm>
            <a:off x="692943" y="1535324"/>
            <a:ext cx="10806114" cy="4832516"/>
            <a:chOff x="950400" y="1535324"/>
            <a:chExt cx="10806114" cy="4832516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11514E36-B925-8E6A-95EC-6E05697B35C7}"/>
                </a:ext>
              </a:extLst>
            </p:cNvPr>
            <p:cNvSpPr txBox="1"/>
            <p:nvPr/>
          </p:nvSpPr>
          <p:spPr>
            <a:xfrm>
              <a:off x="6528390" y="5247192"/>
              <a:ext cx="1290403" cy="30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機器學習</a:t>
              </a:r>
            </a:p>
          </p:txBody>
        </p:sp>
        <p:pic>
          <p:nvPicPr>
            <p:cNvPr id="47" name="圖片 46" descr="左腦 外框">
              <a:extLst>
                <a:ext uri="{FF2B5EF4-FFF2-40B4-BE49-F238E27FC236}">
                  <a16:creationId xmlns:a16="http://schemas.microsoft.com/office/drawing/2014/main" id="{CC582DCC-6588-058F-1FF8-7D90523A2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871042" y="4524386"/>
              <a:ext cx="899244" cy="838915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065E3D3-D833-52E2-CC53-7D2DB2955266}"/>
                </a:ext>
              </a:extLst>
            </p:cNvPr>
            <p:cNvSpPr txBox="1"/>
            <p:nvPr/>
          </p:nvSpPr>
          <p:spPr>
            <a:xfrm>
              <a:off x="6528390" y="2714953"/>
              <a:ext cx="1290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 </a:t>
              </a:r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925F3D3-AB7C-8E66-7DCE-AD005617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0251" y="1920911"/>
              <a:ext cx="726681" cy="719945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7445FC3-CB73-E4C8-8F81-6692A3E64E32}"/>
                </a:ext>
              </a:extLst>
            </p:cNvPr>
            <p:cNvSpPr txBox="1"/>
            <p:nvPr/>
          </p:nvSpPr>
          <p:spPr>
            <a:xfrm>
              <a:off x="3706322" y="2733145"/>
              <a:ext cx="1290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資料清整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3B2CC68B-08A9-A1E7-2B57-097300FC5298}"/>
                </a:ext>
              </a:extLst>
            </p:cNvPr>
            <p:cNvSpPr txBox="1"/>
            <p:nvPr/>
          </p:nvSpPr>
          <p:spPr>
            <a:xfrm>
              <a:off x="1349964" y="2714953"/>
              <a:ext cx="1290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資料蒐集</a:t>
              </a: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65A93812-E9EA-0153-60D8-4374F8F5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3348" y="1882789"/>
              <a:ext cx="803637" cy="796188"/>
            </a:xfrm>
            <a:prstGeom prst="rect">
              <a:avLst/>
            </a:prstGeom>
            <a:ln>
              <a:noFill/>
            </a:ln>
          </p:spPr>
        </p:pic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66C51BC8-6E67-D2B7-E51D-DF388E1F0289}"/>
                </a:ext>
              </a:extLst>
            </p:cNvPr>
            <p:cNvSpPr txBox="1"/>
            <p:nvPr/>
          </p:nvSpPr>
          <p:spPr>
            <a:xfrm>
              <a:off x="9566413" y="2714953"/>
              <a:ext cx="1488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分析報告</a:t>
              </a:r>
              <a:endPara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0B3AF521-E73D-A03F-283A-7FC48BF3767C}"/>
                </a:ext>
              </a:extLst>
            </p:cNvPr>
            <p:cNvSpPr/>
            <p:nvPr/>
          </p:nvSpPr>
          <p:spPr>
            <a:xfrm>
              <a:off x="950400" y="1535324"/>
              <a:ext cx="2089530" cy="4823620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293CBDB-8409-4406-2EB7-BC71D321F6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3078" y="3240436"/>
              <a:ext cx="824175" cy="7688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67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83365F94-B0E2-1237-8AA8-4CBB2DDAA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3078" y="4271243"/>
              <a:ext cx="824175" cy="76888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67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object 64">
              <a:extLst>
                <a:ext uri="{FF2B5EF4-FFF2-40B4-BE49-F238E27FC236}">
                  <a16:creationId xmlns:a16="http://schemas.microsoft.com/office/drawing/2014/main" id="{505508EC-718B-1592-F447-2E30C1B73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3078" y="5281962"/>
              <a:ext cx="824175" cy="7688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67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804BDC5-9E6F-8CE6-1DA3-E961DCE06200}"/>
                </a:ext>
              </a:extLst>
            </p:cNvPr>
            <p:cNvSpPr txBox="1"/>
            <p:nvPr/>
          </p:nvSpPr>
          <p:spPr>
            <a:xfrm>
              <a:off x="3836098" y="3978264"/>
              <a:ext cx="1193462" cy="31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數據清洗</a:t>
              </a: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B4AF4FF-1EC7-8A2C-675D-153C4AF853F1}"/>
                </a:ext>
              </a:extLst>
            </p:cNvPr>
            <p:cNvGrpSpPr/>
            <p:nvPr/>
          </p:nvGrpSpPr>
          <p:grpSpPr>
            <a:xfrm>
              <a:off x="9901779" y="1956988"/>
              <a:ext cx="748870" cy="647790"/>
              <a:chOff x="8591155" y="1918181"/>
              <a:chExt cx="624774" cy="579309"/>
            </a:xfrm>
          </p:grpSpPr>
          <p:grpSp>
            <p:nvGrpSpPr>
              <p:cNvPr id="78" name="群組 77">
                <a:extLst>
                  <a:ext uri="{FF2B5EF4-FFF2-40B4-BE49-F238E27FC236}">
                    <a16:creationId xmlns:a16="http://schemas.microsoft.com/office/drawing/2014/main" id="{1A5DDCCF-AF08-EBD9-904E-86471873FD41}"/>
                  </a:ext>
                </a:extLst>
              </p:cNvPr>
              <p:cNvGrpSpPr/>
              <p:nvPr/>
            </p:nvGrpSpPr>
            <p:grpSpPr>
              <a:xfrm>
                <a:off x="8591155" y="1918181"/>
                <a:ext cx="601460" cy="579309"/>
                <a:chOff x="8591155" y="1918181"/>
                <a:chExt cx="601460" cy="579309"/>
              </a:xfrm>
            </p:grpSpPr>
            <p:sp>
              <p:nvSpPr>
                <p:cNvPr id="61" name="手繪多邊形: 圖案 60">
                  <a:extLst>
                    <a:ext uri="{FF2B5EF4-FFF2-40B4-BE49-F238E27FC236}">
                      <a16:creationId xmlns:a16="http://schemas.microsoft.com/office/drawing/2014/main" id="{79CA36E2-D65E-5835-3777-7E2FD44B5C69}"/>
                    </a:ext>
                  </a:extLst>
                </p:cNvPr>
                <p:cNvSpPr/>
                <p:nvPr/>
              </p:nvSpPr>
              <p:spPr>
                <a:xfrm>
                  <a:off x="8671774" y="2039307"/>
                  <a:ext cx="516891" cy="323509"/>
                </a:xfrm>
                <a:custGeom>
                  <a:avLst/>
                  <a:gdLst>
                    <a:gd name="connsiteX0" fmla="*/ 118733 w 442769"/>
                    <a:gd name="connsiteY0" fmla="*/ 179790 h 287842"/>
                    <a:gd name="connsiteX1" fmla="*/ 158907 w 442769"/>
                    <a:gd name="connsiteY1" fmla="*/ 217144 h 287842"/>
                    <a:gd name="connsiteX2" fmla="*/ 215325 w 442769"/>
                    <a:gd name="connsiteY2" fmla="*/ 162295 h 287842"/>
                    <a:gd name="connsiteX3" fmla="*/ 250625 w 442769"/>
                    <a:gd name="connsiteY3" fmla="*/ 127094 h 287842"/>
                    <a:gd name="connsiteX4" fmla="*/ 290897 w 442769"/>
                    <a:gd name="connsiteY4" fmla="*/ 162629 h 287842"/>
                    <a:gd name="connsiteX5" fmla="*/ 427481 w 442769"/>
                    <a:gd name="connsiteY5" fmla="*/ 25992 h 287842"/>
                    <a:gd name="connsiteX6" fmla="*/ 427588 w 442769"/>
                    <a:gd name="connsiteY6" fmla="*/ 25993 h 287842"/>
                    <a:gd name="connsiteX7" fmla="*/ 427610 w 442769"/>
                    <a:gd name="connsiteY7" fmla="*/ 26045 h 287842"/>
                    <a:gd name="connsiteX8" fmla="*/ 427610 w 442769"/>
                    <a:gd name="connsiteY8" fmla="*/ 90960 h 287842"/>
                    <a:gd name="connsiteX9" fmla="*/ 442770 w 442769"/>
                    <a:gd name="connsiteY9" fmla="*/ 90960 h 287842"/>
                    <a:gd name="connsiteX10" fmla="*/ 442770 w 442769"/>
                    <a:gd name="connsiteY10" fmla="*/ 0 h 287842"/>
                    <a:gd name="connsiteX11" fmla="*/ 352015 w 442769"/>
                    <a:gd name="connsiteY11" fmla="*/ 0 h 287842"/>
                    <a:gd name="connsiteX12" fmla="*/ 352015 w 442769"/>
                    <a:gd name="connsiteY12" fmla="*/ 15160 h 287842"/>
                    <a:gd name="connsiteX13" fmla="*/ 416680 w 442769"/>
                    <a:gd name="connsiteY13" fmla="*/ 15160 h 287842"/>
                    <a:gd name="connsiteX14" fmla="*/ 416762 w 442769"/>
                    <a:gd name="connsiteY14" fmla="*/ 15229 h 287842"/>
                    <a:gd name="connsiteX15" fmla="*/ 416740 w 442769"/>
                    <a:gd name="connsiteY15" fmla="*/ 15289 h 287842"/>
                    <a:gd name="connsiteX16" fmla="*/ 290230 w 442769"/>
                    <a:gd name="connsiteY16" fmla="*/ 141806 h 287842"/>
                    <a:gd name="connsiteX17" fmla="*/ 249958 w 442769"/>
                    <a:gd name="connsiteY17" fmla="*/ 106271 h 287842"/>
                    <a:gd name="connsiteX18" fmla="*/ 204728 w 442769"/>
                    <a:gd name="connsiteY18" fmla="*/ 151501 h 287842"/>
                    <a:gd name="connsiteX19" fmla="*/ 158725 w 442769"/>
                    <a:gd name="connsiteY19" fmla="*/ 196223 h 287842"/>
                    <a:gd name="connsiteX20" fmla="*/ 118384 w 442769"/>
                    <a:gd name="connsiteY20" fmla="*/ 158733 h 287842"/>
                    <a:gd name="connsiteX21" fmla="*/ 0 w 442769"/>
                    <a:gd name="connsiteY21" fmla="*/ 277124 h 287842"/>
                    <a:gd name="connsiteX22" fmla="*/ 10718 w 442769"/>
                    <a:gd name="connsiteY22" fmla="*/ 287843 h 287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2769" h="287842">
                      <a:moveTo>
                        <a:pt x="118733" y="179790"/>
                      </a:moveTo>
                      <a:lnTo>
                        <a:pt x="158907" y="217144"/>
                      </a:lnTo>
                      <a:lnTo>
                        <a:pt x="215325" y="162295"/>
                      </a:lnTo>
                      <a:lnTo>
                        <a:pt x="250625" y="127094"/>
                      </a:lnTo>
                      <a:lnTo>
                        <a:pt x="290897" y="162629"/>
                      </a:lnTo>
                      <a:lnTo>
                        <a:pt x="427481" y="25992"/>
                      </a:lnTo>
                      <a:cubicBezTo>
                        <a:pt x="427511" y="25962"/>
                        <a:pt x="427559" y="25963"/>
                        <a:pt x="427588" y="25993"/>
                      </a:cubicBezTo>
                      <a:cubicBezTo>
                        <a:pt x="427602" y="26007"/>
                        <a:pt x="427610" y="26025"/>
                        <a:pt x="427610" y="26045"/>
                      </a:cubicBezTo>
                      <a:lnTo>
                        <a:pt x="427610" y="90960"/>
                      </a:lnTo>
                      <a:lnTo>
                        <a:pt x="442770" y="90960"/>
                      </a:lnTo>
                      <a:lnTo>
                        <a:pt x="442770" y="0"/>
                      </a:lnTo>
                      <a:lnTo>
                        <a:pt x="352015" y="0"/>
                      </a:lnTo>
                      <a:lnTo>
                        <a:pt x="352015" y="15160"/>
                      </a:lnTo>
                      <a:lnTo>
                        <a:pt x="416680" y="15160"/>
                      </a:lnTo>
                      <a:cubicBezTo>
                        <a:pt x="416721" y="15156"/>
                        <a:pt x="416758" y="15187"/>
                        <a:pt x="416762" y="15229"/>
                      </a:cubicBezTo>
                      <a:cubicBezTo>
                        <a:pt x="416764" y="15251"/>
                        <a:pt x="416756" y="15273"/>
                        <a:pt x="416740" y="15289"/>
                      </a:cubicBezTo>
                      <a:lnTo>
                        <a:pt x="290230" y="141806"/>
                      </a:lnTo>
                      <a:lnTo>
                        <a:pt x="249958" y="106271"/>
                      </a:lnTo>
                      <a:lnTo>
                        <a:pt x="204728" y="151501"/>
                      </a:lnTo>
                      <a:lnTo>
                        <a:pt x="158725" y="196223"/>
                      </a:lnTo>
                      <a:lnTo>
                        <a:pt x="118384" y="158733"/>
                      </a:lnTo>
                      <a:lnTo>
                        <a:pt x="0" y="277124"/>
                      </a:lnTo>
                      <a:lnTo>
                        <a:pt x="10718" y="2878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67" name="手繪多邊形: 圖案 66">
                  <a:extLst>
                    <a:ext uri="{FF2B5EF4-FFF2-40B4-BE49-F238E27FC236}">
                      <a16:creationId xmlns:a16="http://schemas.microsoft.com/office/drawing/2014/main" id="{A0C78B07-47D0-88DC-44F7-8CCB23449B37}"/>
                    </a:ext>
                  </a:extLst>
                </p:cNvPr>
                <p:cNvSpPr/>
                <p:nvPr/>
              </p:nvSpPr>
              <p:spPr>
                <a:xfrm>
                  <a:off x="8591155" y="1918181"/>
                  <a:ext cx="601460" cy="579309"/>
                </a:xfrm>
                <a:custGeom>
                  <a:avLst/>
                  <a:gdLst>
                    <a:gd name="connsiteX0" fmla="*/ 15160 w 515211"/>
                    <a:gd name="connsiteY0" fmla="*/ 500279 h 515439"/>
                    <a:gd name="connsiteX1" fmla="*/ 15160 w 515211"/>
                    <a:gd name="connsiteY1" fmla="*/ 0 h 515439"/>
                    <a:gd name="connsiteX2" fmla="*/ 0 w 515211"/>
                    <a:gd name="connsiteY2" fmla="*/ 0 h 515439"/>
                    <a:gd name="connsiteX3" fmla="*/ 0 w 515211"/>
                    <a:gd name="connsiteY3" fmla="*/ 515439 h 515439"/>
                    <a:gd name="connsiteX4" fmla="*/ 515212 w 515211"/>
                    <a:gd name="connsiteY4" fmla="*/ 515439 h 515439"/>
                    <a:gd name="connsiteX5" fmla="*/ 515212 w 515211"/>
                    <a:gd name="connsiteY5" fmla="*/ 500279 h 515439"/>
                    <a:gd name="connsiteX6" fmla="*/ 15160 w 515211"/>
                    <a:gd name="connsiteY6" fmla="*/ 500279 h 515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5211" h="515439">
                      <a:moveTo>
                        <a:pt x="15160" y="500279"/>
                      </a:moveTo>
                      <a:lnTo>
                        <a:pt x="15160" y="0"/>
                      </a:lnTo>
                      <a:lnTo>
                        <a:pt x="0" y="0"/>
                      </a:lnTo>
                      <a:lnTo>
                        <a:pt x="0" y="515439"/>
                      </a:lnTo>
                      <a:lnTo>
                        <a:pt x="515212" y="515439"/>
                      </a:lnTo>
                      <a:lnTo>
                        <a:pt x="515212" y="500279"/>
                      </a:lnTo>
                      <a:lnTo>
                        <a:pt x="15160" y="5002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59" name="Google Shape;957;p49">
                <a:extLst>
                  <a:ext uri="{FF2B5EF4-FFF2-40B4-BE49-F238E27FC236}">
                    <a16:creationId xmlns:a16="http://schemas.microsoft.com/office/drawing/2014/main" id="{A91BB9A4-7AE2-DF84-31F5-BF1AAF2C8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16751" y="1997828"/>
                <a:ext cx="199178" cy="199163"/>
              </a:xfrm>
              <a:custGeom>
                <a:avLst/>
                <a:gdLst/>
                <a:ahLst/>
                <a:cxnLst/>
                <a:rect l="l" t="t" r="r" b="b"/>
                <a:pathLst>
                  <a:path w="16902" h="16901" extrusionOk="0">
                    <a:moveTo>
                      <a:pt x="14386" y="757"/>
                    </a:moveTo>
                    <a:lnTo>
                      <a:pt x="14557" y="782"/>
                    </a:lnTo>
                    <a:lnTo>
                      <a:pt x="14728" y="806"/>
                    </a:lnTo>
                    <a:lnTo>
                      <a:pt x="14899" y="831"/>
                    </a:lnTo>
                    <a:lnTo>
                      <a:pt x="15070" y="904"/>
                    </a:lnTo>
                    <a:lnTo>
                      <a:pt x="15216" y="977"/>
                    </a:lnTo>
                    <a:lnTo>
                      <a:pt x="15363" y="1050"/>
                    </a:lnTo>
                    <a:lnTo>
                      <a:pt x="15509" y="1148"/>
                    </a:lnTo>
                    <a:lnTo>
                      <a:pt x="15631" y="1270"/>
                    </a:lnTo>
                    <a:lnTo>
                      <a:pt x="15729" y="1392"/>
                    </a:lnTo>
                    <a:lnTo>
                      <a:pt x="15827" y="1539"/>
                    </a:lnTo>
                    <a:lnTo>
                      <a:pt x="15925" y="1661"/>
                    </a:lnTo>
                    <a:lnTo>
                      <a:pt x="15998" y="1807"/>
                    </a:lnTo>
                    <a:lnTo>
                      <a:pt x="16047" y="1978"/>
                    </a:lnTo>
                    <a:lnTo>
                      <a:pt x="16095" y="2125"/>
                    </a:lnTo>
                    <a:lnTo>
                      <a:pt x="16120" y="2296"/>
                    </a:lnTo>
                    <a:lnTo>
                      <a:pt x="16144" y="2467"/>
                    </a:lnTo>
                    <a:lnTo>
                      <a:pt x="16120" y="2565"/>
                    </a:lnTo>
                    <a:lnTo>
                      <a:pt x="16071" y="2638"/>
                    </a:lnTo>
                    <a:lnTo>
                      <a:pt x="15998" y="2687"/>
                    </a:lnTo>
                    <a:lnTo>
                      <a:pt x="15900" y="2711"/>
                    </a:lnTo>
                    <a:lnTo>
                      <a:pt x="15802" y="2687"/>
                    </a:lnTo>
                    <a:lnTo>
                      <a:pt x="15729" y="2638"/>
                    </a:lnTo>
                    <a:lnTo>
                      <a:pt x="15680" y="2565"/>
                    </a:lnTo>
                    <a:lnTo>
                      <a:pt x="15656" y="2467"/>
                    </a:lnTo>
                    <a:lnTo>
                      <a:pt x="15631" y="2247"/>
                    </a:lnTo>
                    <a:lnTo>
                      <a:pt x="15558" y="2003"/>
                    </a:lnTo>
                    <a:lnTo>
                      <a:pt x="15436" y="1807"/>
                    </a:lnTo>
                    <a:lnTo>
                      <a:pt x="15290" y="1612"/>
                    </a:lnTo>
                    <a:lnTo>
                      <a:pt x="15094" y="1466"/>
                    </a:lnTo>
                    <a:lnTo>
                      <a:pt x="14874" y="1343"/>
                    </a:lnTo>
                    <a:lnTo>
                      <a:pt x="14630" y="1270"/>
                    </a:lnTo>
                    <a:lnTo>
                      <a:pt x="14386" y="1246"/>
                    </a:lnTo>
                    <a:lnTo>
                      <a:pt x="14288" y="1246"/>
                    </a:lnTo>
                    <a:lnTo>
                      <a:pt x="14215" y="1172"/>
                    </a:lnTo>
                    <a:lnTo>
                      <a:pt x="14166" y="1099"/>
                    </a:lnTo>
                    <a:lnTo>
                      <a:pt x="14142" y="1002"/>
                    </a:lnTo>
                    <a:lnTo>
                      <a:pt x="14166" y="904"/>
                    </a:lnTo>
                    <a:lnTo>
                      <a:pt x="14215" y="831"/>
                    </a:lnTo>
                    <a:lnTo>
                      <a:pt x="14288" y="782"/>
                    </a:lnTo>
                    <a:lnTo>
                      <a:pt x="14386" y="757"/>
                    </a:lnTo>
                    <a:close/>
                    <a:moveTo>
                      <a:pt x="15460" y="0"/>
                    </a:moveTo>
                    <a:lnTo>
                      <a:pt x="15167" y="25"/>
                    </a:lnTo>
                    <a:lnTo>
                      <a:pt x="14850" y="49"/>
                    </a:lnTo>
                    <a:lnTo>
                      <a:pt x="14557" y="122"/>
                    </a:lnTo>
                    <a:lnTo>
                      <a:pt x="14117" y="244"/>
                    </a:lnTo>
                    <a:lnTo>
                      <a:pt x="13873" y="318"/>
                    </a:lnTo>
                    <a:lnTo>
                      <a:pt x="13653" y="415"/>
                    </a:lnTo>
                    <a:lnTo>
                      <a:pt x="13458" y="537"/>
                    </a:lnTo>
                    <a:lnTo>
                      <a:pt x="13287" y="660"/>
                    </a:lnTo>
                    <a:lnTo>
                      <a:pt x="10625" y="3346"/>
                    </a:lnTo>
                    <a:lnTo>
                      <a:pt x="2858" y="1221"/>
                    </a:lnTo>
                    <a:lnTo>
                      <a:pt x="2712" y="1197"/>
                    </a:lnTo>
                    <a:lnTo>
                      <a:pt x="2590" y="1221"/>
                    </a:lnTo>
                    <a:lnTo>
                      <a:pt x="2467" y="1270"/>
                    </a:lnTo>
                    <a:lnTo>
                      <a:pt x="2345" y="1343"/>
                    </a:lnTo>
                    <a:lnTo>
                      <a:pt x="1613" y="2101"/>
                    </a:lnTo>
                    <a:lnTo>
                      <a:pt x="1539" y="2198"/>
                    </a:lnTo>
                    <a:lnTo>
                      <a:pt x="1491" y="2296"/>
                    </a:lnTo>
                    <a:lnTo>
                      <a:pt x="1466" y="2418"/>
                    </a:lnTo>
                    <a:lnTo>
                      <a:pt x="1466" y="2516"/>
                    </a:lnTo>
                    <a:lnTo>
                      <a:pt x="1491" y="2613"/>
                    </a:lnTo>
                    <a:lnTo>
                      <a:pt x="1515" y="2687"/>
                    </a:lnTo>
                    <a:lnTo>
                      <a:pt x="1613" y="2833"/>
                    </a:lnTo>
                    <a:lnTo>
                      <a:pt x="1710" y="2907"/>
                    </a:lnTo>
                    <a:lnTo>
                      <a:pt x="7425" y="6619"/>
                    </a:lnTo>
                    <a:lnTo>
                      <a:pt x="4177" y="10893"/>
                    </a:lnTo>
                    <a:lnTo>
                      <a:pt x="929" y="10331"/>
                    </a:lnTo>
                    <a:lnTo>
                      <a:pt x="831" y="10331"/>
                    </a:lnTo>
                    <a:lnTo>
                      <a:pt x="709" y="10356"/>
                    </a:lnTo>
                    <a:lnTo>
                      <a:pt x="611" y="10404"/>
                    </a:lnTo>
                    <a:lnTo>
                      <a:pt x="514" y="10478"/>
                    </a:lnTo>
                    <a:lnTo>
                      <a:pt x="147" y="10844"/>
                    </a:lnTo>
                    <a:lnTo>
                      <a:pt x="74" y="10942"/>
                    </a:lnTo>
                    <a:lnTo>
                      <a:pt x="25" y="11064"/>
                    </a:lnTo>
                    <a:lnTo>
                      <a:pt x="1" y="11186"/>
                    </a:lnTo>
                    <a:lnTo>
                      <a:pt x="1" y="11308"/>
                    </a:lnTo>
                    <a:lnTo>
                      <a:pt x="50" y="11455"/>
                    </a:lnTo>
                    <a:lnTo>
                      <a:pt x="147" y="11601"/>
                    </a:lnTo>
                    <a:lnTo>
                      <a:pt x="245" y="11674"/>
                    </a:lnTo>
                    <a:lnTo>
                      <a:pt x="3444" y="13457"/>
                    </a:lnTo>
                    <a:lnTo>
                      <a:pt x="5227" y="16657"/>
                    </a:lnTo>
                    <a:lnTo>
                      <a:pt x="5301" y="16754"/>
                    </a:lnTo>
                    <a:lnTo>
                      <a:pt x="5447" y="16852"/>
                    </a:lnTo>
                    <a:lnTo>
                      <a:pt x="5594" y="16901"/>
                    </a:lnTo>
                    <a:lnTo>
                      <a:pt x="5716" y="16901"/>
                    </a:lnTo>
                    <a:lnTo>
                      <a:pt x="5838" y="16877"/>
                    </a:lnTo>
                    <a:lnTo>
                      <a:pt x="5960" y="16828"/>
                    </a:lnTo>
                    <a:lnTo>
                      <a:pt x="6058" y="16754"/>
                    </a:lnTo>
                    <a:lnTo>
                      <a:pt x="6424" y="16388"/>
                    </a:lnTo>
                    <a:lnTo>
                      <a:pt x="6497" y="16290"/>
                    </a:lnTo>
                    <a:lnTo>
                      <a:pt x="6546" y="16193"/>
                    </a:lnTo>
                    <a:lnTo>
                      <a:pt x="6571" y="16071"/>
                    </a:lnTo>
                    <a:lnTo>
                      <a:pt x="6571" y="15973"/>
                    </a:lnTo>
                    <a:lnTo>
                      <a:pt x="6009" y="12725"/>
                    </a:lnTo>
                    <a:lnTo>
                      <a:pt x="10283" y="9476"/>
                    </a:lnTo>
                    <a:lnTo>
                      <a:pt x="13995" y="15191"/>
                    </a:lnTo>
                    <a:lnTo>
                      <a:pt x="14068" y="15289"/>
                    </a:lnTo>
                    <a:lnTo>
                      <a:pt x="14215" y="15387"/>
                    </a:lnTo>
                    <a:lnTo>
                      <a:pt x="14288" y="15411"/>
                    </a:lnTo>
                    <a:lnTo>
                      <a:pt x="14386" y="15436"/>
                    </a:lnTo>
                    <a:lnTo>
                      <a:pt x="14484" y="15436"/>
                    </a:lnTo>
                    <a:lnTo>
                      <a:pt x="14606" y="15411"/>
                    </a:lnTo>
                    <a:lnTo>
                      <a:pt x="14703" y="15362"/>
                    </a:lnTo>
                    <a:lnTo>
                      <a:pt x="14801" y="15289"/>
                    </a:lnTo>
                    <a:lnTo>
                      <a:pt x="15558" y="14556"/>
                    </a:lnTo>
                    <a:lnTo>
                      <a:pt x="15631" y="14434"/>
                    </a:lnTo>
                    <a:lnTo>
                      <a:pt x="15680" y="14312"/>
                    </a:lnTo>
                    <a:lnTo>
                      <a:pt x="15705" y="14190"/>
                    </a:lnTo>
                    <a:lnTo>
                      <a:pt x="15680" y="14043"/>
                    </a:lnTo>
                    <a:lnTo>
                      <a:pt x="13555" y="6277"/>
                    </a:lnTo>
                    <a:lnTo>
                      <a:pt x="16242" y="3615"/>
                    </a:lnTo>
                    <a:lnTo>
                      <a:pt x="16364" y="3444"/>
                    </a:lnTo>
                    <a:lnTo>
                      <a:pt x="16486" y="3248"/>
                    </a:lnTo>
                    <a:lnTo>
                      <a:pt x="16584" y="3029"/>
                    </a:lnTo>
                    <a:lnTo>
                      <a:pt x="16657" y="2784"/>
                    </a:lnTo>
                    <a:lnTo>
                      <a:pt x="16779" y="2345"/>
                    </a:lnTo>
                    <a:lnTo>
                      <a:pt x="16853" y="2052"/>
                    </a:lnTo>
                    <a:lnTo>
                      <a:pt x="16877" y="1734"/>
                    </a:lnTo>
                    <a:lnTo>
                      <a:pt x="16901" y="1441"/>
                    </a:lnTo>
                    <a:lnTo>
                      <a:pt x="16901" y="1197"/>
                    </a:lnTo>
                    <a:lnTo>
                      <a:pt x="16901" y="953"/>
                    </a:lnTo>
                    <a:lnTo>
                      <a:pt x="16853" y="757"/>
                    </a:lnTo>
                    <a:lnTo>
                      <a:pt x="16779" y="586"/>
                    </a:lnTo>
                    <a:lnTo>
                      <a:pt x="16706" y="415"/>
                    </a:lnTo>
                    <a:lnTo>
                      <a:pt x="16608" y="293"/>
                    </a:lnTo>
                    <a:lnTo>
                      <a:pt x="16486" y="196"/>
                    </a:lnTo>
                    <a:lnTo>
                      <a:pt x="16315" y="122"/>
                    </a:lnTo>
                    <a:lnTo>
                      <a:pt x="16144" y="49"/>
                    </a:lnTo>
                    <a:lnTo>
                      <a:pt x="159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75C6FCE6-7168-3F51-373D-C71E720594B5}"/>
                </a:ext>
              </a:extLst>
            </p:cNvPr>
            <p:cNvSpPr txBox="1"/>
            <p:nvPr/>
          </p:nvSpPr>
          <p:spPr>
            <a:xfrm>
              <a:off x="9662899" y="5247192"/>
              <a:ext cx="1290403" cy="30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模型預測</a:t>
              </a:r>
            </a:p>
          </p:txBody>
        </p:sp>
        <p:pic>
          <p:nvPicPr>
            <p:cNvPr id="85" name="圖片 84" descr="人工智慧 外框">
              <a:extLst>
                <a:ext uri="{FF2B5EF4-FFF2-40B4-BE49-F238E27FC236}">
                  <a16:creationId xmlns:a16="http://schemas.microsoft.com/office/drawing/2014/main" id="{D1A40C06-BC35-5EB6-1135-DF991E9C2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738524" y="4481326"/>
              <a:ext cx="870135" cy="811759"/>
            </a:xfrm>
            <a:prstGeom prst="rect">
              <a:avLst/>
            </a:prstGeom>
          </p:spPr>
        </p:pic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CE285969-7CAF-D4B3-ED0B-0979B76000FF}"/>
                </a:ext>
              </a:extLst>
            </p:cNvPr>
            <p:cNvSpPr txBox="1"/>
            <p:nvPr/>
          </p:nvSpPr>
          <p:spPr>
            <a:xfrm>
              <a:off x="5835211" y="2929410"/>
              <a:ext cx="2676760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四大面向分析</a:t>
              </a:r>
              <a:endParaRPr lang="en-US" altLang="zh-TW" sz="11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州別 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 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機場</a:t>
              </a: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】【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天氣</a:t>
              </a: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航空公司</a:t>
              </a: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】【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endParaRPr lang="zh-TW" altLang="en-US" sz="11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A5130C62-C05D-C103-D83C-2E8A9C907240}"/>
                </a:ext>
              </a:extLst>
            </p:cNvPr>
            <p:cNvSpPr txBox="1"/>
            <p:nvPr/>
          </p:nvSpPr>
          <p:spPr>
            <a:xfrm>
              <a:off x="6249015" y="5721888"/>
              <a:ext cx="1973381" cy="31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多元分類問題</a:t>
              </a: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en-US" altLang="zh-TW" sz="1100" b="1" dirty="0" err="1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XGBoost</a:t>
              </a:r>
              <a:endParaRPr lang="en-US" altLang="zh-TW" sz="11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A1F07EC5-AB25-4ABC-1436-324486E45033}"/>
                </a:ext>
              </a:extLst>
            </p:cNvPr>
            <p:cNvSpPr txBox="1"/>
            <p:nvPr/>
          </p:nvSpPr>
          <p:spPr>
            <a:xfrm>
              <a:off x="9566413" y="5721888"/>
              <a:ext cx="1466605" cy="31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多元分類預測</a:t>
              </a: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95F58DDA-FC54-3943-354D-55F0FCE1A89C}"/>
                </a:ext>
              </a:extLst>
            </p:cNvPr>
            <p:cNvSpPr txBox="1"/>
            <p:nvPr/>
          </p:nvSpPr>
          <p:spPr>
            <a:xfrm>
              <a:off x="9537533" y="2929410"/>
              <a:ext cx="1573160" cy="569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延誤因素分析</a:t>
              </a: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疫情因素分析</a:t>
              </a: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endParaRPr lang="zh-TW" altLang="en-US" sz="11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D6B5D6C9-18B6-EFEC-2361-C5FECE263546}"/>
                </a:ext>
              </a:extLst>
            </p:cNvPr>
            <p:cNvSpPr/>
            <p:nvPr/>
          </p:nvSpPr>
          <p:spPr>
            <a:xfrm>
              <a:off x="5751591" y="1535324"/>
              <a:ext cx="2844000" cy="2232000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AE56FAEA-8B96-CF5E-BD04-2F50120BC042}"/>
                </a:ext>
              </a:extLst>
            </p:cNvPr>
            <p:cNvSpPr txBox="1"/>
            <p:nvPr/>
          </p:nvSpPr>
          <p:spPr>
            <a:xfrm>
              <a:off x="1398434" y="4012921"/>
              <a:ext cx="11934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 DOT 】</a:t>
              </a:r>
              <a:endParaRPr lang="zh-TW" altLang="en-US" sz="11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BE553934-A3E0-B618-6E02-AAC7D34E391B}"/>
                </a:ext>
              </a:extLst>
            </p:cNvPr>
            <p:cNvSpPr txBox="1"/>
            <p:nvPr/>
          </p:nvSpPr>
          <p:spPr>
            <a:xfrm>
              <a:off x="1398434" y="5020648"/>
              <a:ext cx="11934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 NOAA 】</a:t>
              </a:r>
              <a:endParaRPr lang="zh-TW" altLang="en-US" sz="11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FDDA1E13-8B6B-407F-4940-445A9B8C0B71}"/>
                </a:ext>
              </a:extLst>
            </p:cNvPr>
            <p:cNvSpPr txBox="1"/>
            <p:nvPr/>
          </p:nvSpPr>
          <p:spPr>
            <a:xfrm>
              <a:off x="1398434" y="6038971"/>
              <a:ext cx="11934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 FAA】</a:t>
              </a:r>
              <a:endParaRPr lang="zh-TW" altLang="en-US" sz="11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0B81A834-379F-2EB5-4C2C-A052D12327F9}"/>
                </a:ext>
              </a:extLst>
            </p:cNvPr>
            <p:cNvSpPr/>
            <p:nvPr/>
          </p:nvSpPr>
          <p:spPr>
            <a:xfrm>
              <a:off x="3352948" y="1535324"/>
              <a:ext cx="2089530" cy="4823620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42DB5F1F-4F0C-0EA5-4C36-C37F6C25BA10}"/>
                </a:ext>
              </a:extLst>
            </p:cNvPr>
            <p:cNvSpPr/>
            <p:nvPr/>
          </p:nvSpPr>
          <p:spPr>
            <a:xfrm>
              <a:off x="8912514" y="1535324"/>
              <a:ext cx="2844000" cy="2232000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113EA9A5-D577-2F90-E614-9B577D60F9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152" y="2590544"/>
              <a:ext cx="216000" cy="218561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 w="28575" cap="rnd">
              <a:solidFill>
                <a:schemeClr val="accent3">
                  <a:lumMod val="75000"/>
                </a:schemeClr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E1962146-9A93-FBDE-D197-F4D033212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5502" y="5092689"/>
              <a:ext cx="216000" cy="218561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 w="28575" cap="rnd">
              <a:solidFill>
                <a:schemeClr val="accent3">
                  <a:lumMod val="75000"/>
                </a:schemeClr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7543C8A6-47DE-0D18-8E76-1C4B6F46E1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152" y="5092689"/>
              <a:ext cx="216000" cy="218561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 w="28575" cap="rnd">
              <a:solidFill>
                <a:schemeClr val="accent3">
                  <a:lumMod val="75000"/>
                </a:schemeClr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4D0E2DBA-FA9D-AC33-C589-B50AF6A01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5502" y="2590544"/>
              <a:ext cx="216000" cy="218561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 w="28575" cap="rnd">
              <a:solidFill>
                <a:schemeClr val="accent3">
                  <a:lumMod val="75000"/>
                </a:schemeClr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BF62A1D4-D477-57AE-4939-E676BE22AD7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65591" y="3848011"/>
              <a:ext cx="216000" cy="218561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chemeClr val="accent3">
                <a:lumMod val="75000"/>
              </a:schemeClr>
            </a:solidFill>
            <a:ln w="28575" cap="rnd">
              <a:solidFill>
                <a:schemeClr val="accent3">
                  <a:lumMod val="75000"/>
                </a:schemeClr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70C44F55-4DA7-3797-116A-562CC94C300A}"/>
                </a:ext>
              </a:extLst>
            </p:cNvPr>
            <p:cNvSpPr/>
            <p:nvPr/>
          </p:nvSpPr>
          <p:spPr>
            <a:xfrm>
              <a:off x="5751591" y="4135840"/>
              <a:ext cx="2844000" cy="22320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4403C15-C812-873B-2810-73F7DC3D2DC8}"/>
                </a:ext>
              </a:extLst>
            </p:cNvPr>
            <p:cNvSpPr/>
            <p:nvPr/>
          </p:nvSpPr>
          <p:spPr>
            <a:xfrm>
              <a:off x="8912514" y="4126986"/>
              <a:ext cx="2844000" cy="2232000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7DEFD67F-F135-C8B6-D66A-09E55920CC70}"/>
                </a:ext>
              </a:extLst>
            </p:cNvPr>
            <p:cNvSpPr txBox="1"/>
            <p:nvPr/>
          </p:nvSpPr>
          <p:spPr>
            <a:xfrm>
              <a:off x="3841586" y="4974789"/>
              <a:ext cx="1193462" cy="31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空值處理</a:t>
              </a: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1EACCF7-C028-2245-3598-E5A101135D73}"/>
                </a:ext>
              </a:extLst>
            </p:cNvPr>
            <p:cNvSpPr txBox="1"/>
            <p:nvPr/>
          </p:nvSpPr>
          <p:spPr>
            <a:xfrm>
              <a:off x="3841586" y="5893268"/>
              <a:ext cx="1193462" cy="31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資料整併</a:t>
              </a:r>
              <a:r>
                <a:rPr lang="en-US" altLang="zh-TW" sz="11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endParaRPr lang="zh-TW" altLang="en-US" sz="11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11E9C1A-A4BC-427D-C6D5-3E8BB0C5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7527" y="1938835"/>
              <a:ext cx="689519" cy="689519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286BD588-9437-F854-30F9-A04DEC6E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2192" y="5302794"/>
              <a:ext cx="650168" cy="650168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206E3753-D131-2595-AE06-FB0863F42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5" y="3287655"/>
              <a:ext cx="708482" cy="708482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1E133A55-4C1A-AF33-9D9D-12948D74D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3855" y="4404146"/>
              <a:ext cx="643191" cy="643191"/>
            </a:xfrm>
            <a:prstGeom prst="rect">
              <a:avLst/>
            </a:prstGeom>
          </p:spPr>
        </p:pic>
      </p:grp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928CE3F4-02EF-2136-6C5A-0D353267BCF6}"/>
              </a:ext>
            </a:extLst>
          </p:cNvPr>
          <p:cNvSpPr>
            <a:spLocks noChangeAspect="1"/>
          </p:cNvSpPr>
          <p:nvPr/>
        </p:nvSpPr>
        <p:spPr>
          <a:xfrm>
            <a:off x="2839011" y="3868983"/>
            <a:ext cx="216000" cy="21856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28575" cap="rnd">
            <a:solidFill>
              <a:schemeClr val="accent3">
                <a:lumMod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664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389F51-0108-AA53-10A7-44747945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研究流程與工具</a:t>
            </a:r>
          </a:p>
        </p:txBody>
      </p:sp>
      <p:sp>
        <p:nvSpPr>
          <p:cNvPr id="77" name="投影片編號版面配置區 29">
            <a:extLst>
              <a:ext uri="{FF2B5EF4-FFF2-40B4-BE49-F238E27FC236}">
                <a16:creationId xmlns:a16="http://schemas.microsoft.com/office/drawing/2014/main" id="{56EBB759-2996-3005-F65A-02BA390C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85A62059-4060-EB46-5D55-68812D5AA277}"/>
              </a:ext>
            </a:extLst>
          </p:cNvPr>
          <p:cNvGrpSpPr/>
          <p:nvPr/>
        </p:nvGrpSpPr>
        <p:grpSpPr>
          <a:xfrm>
            <a:off x="121024" y="959082"/>
            <a:ext cx="8975911" cy="72000"/>
            <a:chOff x="121024" y="959082"/>
            <a:chExt cx="8975911" cy="72000"/>
          </a:xfrm>
        </p:grpSpPr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7FB8DBB4-182B-6AC1-7D5E-37C43D13658E}"/>
                </a:ext>
              </a:extLst>
            </p:cNvPr>
            <p:cNvCxnSpPr/>
            <p:nvPr/>
          </p:nvCxnSpPr>
          <p:spPr>
            <a:xfrm>
              <a:off x="121024" y="995082"/>
              <a:ext cx="897591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E1CBB5"/>
                  </a:gs>
                  <a:gs pos="49000">
                    <a:srgbClr val="E4D1BE"/>
                  </a:gs>
                  <a:gs pos="76000">
                    <a:srgbClr val="ECDED0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A6A4B14-E37D-DBC9-D519-8A1449DC79D5}"/>
                </a:ext>
              </a:extLst>
            </p:cNvPr>
            <p:cNvSpPr/>
            <p:nvPr/>
          </p:nvSpPr>
          <p:spPr>
            <a:xfrm>
              <a:off x="881623" y="959082"/>
              <a:ext cx="3456000" cy="72000"/>
            </a:xfrm>
            <a:prstGeom prst="rect">
              <a:avLst/>
            </a:prstGeom>
            <a:solidFill>
              <a:srgbClr val="E1C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6A5DF69-3F5C-46F7-7BAB-5B7840E6AB77}"/>
              </a:ext>
            </a:extLst>
          </p:cNvPr>
          <p:cNvGrpSpPr/>
          <p:nvPr/>
        </p:nvGrpSpPr>
        <p:grpSpPr>
          <a:xfrm>
            <a:off x="8801534" y="1648558"/>
            <a:ext cx="1454634" cy="4722466"/>
            <a:chOff x="8801534" y="1648558"/>
            <a:chExt cx="1454634" cy="4722466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91EE2854-0295-30FF-20A8-A1AD3B90E264}"/>
                </a:ext>
              </a:extLst>
            </p:cNvPr>
            <p:cNvSpPr/>
            <p:nvPr/>
          </p:nvSpPr>
          <p:spPr>
            <a:xfrm>
              <a:off x="8801534" y="1648558"/>
              <a:ext cx="1454634" cy="4722466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A95459B9-2A17-0C53-1A4D-008AAC61C595}"/>
                </a:ext>
              </a:extLst>
            </p:cNvPr>
            <p:cNvSpPr txBox="1"/>
            <p:nvPr/>
          </p:nvSpPr>
          <p:spPr>
            <a:xfrm>
              <a:off x="8887064" y="2897671"/>
              <a:ext cx="12835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1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網站架設</a:t>
              </a:r>
            </a:p>
          </p:txBody>
        </p:sp>
        <p:pic>
          <p:nvPicPr>
            <p:cNvPr id="70" name="圖片 69" descr="雲端運算 外框">
              <a:extLst>
                <a:ext uri="{FF2B5EF4-FFF2-40B4-BE49-F238E27FC236}">
                  <a16:creationId xmlns:a16="http://schemas.microsoft.com/office/drawing/2014/main" id="{E02E69C6-FAAB-F55A-58B1-C2D55A408FAC}"/>
                </a:ext>
              </a:extLst>
            </p:cNvPr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34651" y="2028709"/>
              <a:ext cx="788400" cy="788400"/>
            </a:xfrm>
            <a:prstGeom prst="rect">
              <a:avLst/>
            </a:prstGeom>
          </p:spPr>
        </p:pic>
        <p:pic>
          <p:nvPicPr>
            <p:cNvPr id="87" name="圖片 86" descr="一張含有 標誌 的圖片&#10;&#10;自動產生的描述">
              <a:extLst>
                <a:ext uri="{FF2B5EF4-FFF2-40B4-BE49-F238E27FC236}">
                  <a16:creationId xmlns:a16="http://schemas.microsoft.com/office/drawing/2014/main" id="{F6CFCF14-867B-3E40-80D0-CB15F2538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594" r="23492"/>
            <a:stretch/>
          </p:blipFill>
          <p:spPr>
            <a:xfrm>
              <a:off x="9053758" y="5106172"/>
              <a:ext cx="950187" cy="893227"/>
            </a:xfrm>
            <a:prstGeom prst="rect">
              <a:avLst/>
            </a:prstGeom>
          </p:spPr>
        </p:pic>
        <p:pic>
          <p:nvPicPr>
            <p:cNvPr id="105" name="圖片 104" descr="一張含有 標誌 的圖片&#10;&#10;自動產生的描述">
              <a:extLst>
                <a:ext uri="{FF2B5EF4-FFF2-40B4-BE49-F238E27FC236}">
                  <a16:creationId xmlns:a16="http://schemas.microsoft.com/office/drawing/2014/main" id="{CC74C691-75CB-6FF2-0D78-5F1C16A62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27902" y="3574868"/>
              <a:ext cx="1201898" cy="513396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FF88520E-9B9A-54E7-BE7C-0034CE77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0537" y="4278674"/>
              <a:ext cx="596628" cy="663492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366BDFD-8024-002C-F39E-5EF6BEBAFAC5}"/>
              </a:ext>
            </a:extLst>
          </p:cNvPr>
          <p:cNvGrpSpPr/>
          <p:nvPr/>
        </p:nvGrpSpPr>
        <p:grpSpPr>
          <a:xfrm>
            <a:off x="316223" y="1648558"/>
            <a:ext cx="1454634" cy="4722466"/>
            <a:chOff x="316223" y="1648558"/>
            <a:chExt cx="1454634" cy="4722466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383F8C1-3D0E-019B-FAED-D0FB9C42F104}"/>
                </a:ext>
              </a:extLst>
            </p:cNvPr>
            <p:cNvSpPr txBox="1"/>
            <p:nvPr/>
          </p:nvSpPr>
          <p:spPr>
            <a:xfrm>
              <a:off x="389440" y="2897671"/>
              <a:ext cx="133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1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系統建置</a:t>
              </a: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B44AA09-D5D9-ED28-474D-735F5867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540" y="2028709"/>
              <a:ext cx="720000" cy="72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41684AF-37B3-753C-C923-826D50C80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3" t="30150" r="-684" b="30110"/>
            <a:stretch/>
          </p:blipFill>
          <p:spPr>
            <a:xfrm>
              <a:off x="348418" y="4981387"/>
              <a:ext cx="1390245" cy="458901"/>
            </a:xfrm>
            <a:prstGeom prst="rect">
              <a:avLst/>
            </a:prstGeom>
          </p:spPr>
        </p:pic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0E5CFBA7-94EE-D6D4-5033-40B114DF9451}"/>
                </a:ext>
              </a:extLst>
            </p:cNvPr>
            <p:cNvSpPr/>
            <p:nvPr/>
          </p:nvSpPr>
          <p:spPr>
            <a:xfrm>
              <a:off x="316223" y="1648558"/>
              <a:ext cx="1454634" cy="4722466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C318EB00-CAD2-82A8-9421-B7AE1074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650" r="-3791"/>
            <a:stretch/>
          </p:blipFill>
          <p:spPr>
            <a:xfrm>
              <a:off x="504249" y="4400185"/>
              <a:ext cx="1078583" cy="301062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165F6363-CEB9-83E2-EB39-9F471B5DA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5062" y="3543088"/>
              <a:ext cx="576957" cy="576957"/>
            </a:xfrm>
            <a:prstGeom prst="rect">
              <a:avLst/>
            </a:prstGeom>
          </p:spPr>
        </p:pic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836D26D3-2C7D-30F6-5FE5-601C9B277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467" y="5720427"/>
              <a:ext cx="706146" cy="366865"/>
            </a:xfrm>
            <a:prstGeom prst="rect">
              <a:avLst/>
            </a:prstGeom>
          </p:spPr>
        </p:pic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F84A2CC-9B3B-5DC8-FE91-A8C1B968D88D}"/>
              </a:ext>
            </a:extLst>
          </p:cNvPr>
          <p:cNvGrpSpPr/>
          <p:nvPr/>
        </p:nvGrpSpPr>
        <p:grpSpPr>
          <a:xfrm>
            <a:off x="2015494" y="1648558"/>
            <a:ext cx="1454634" cy="4722466"/>
            <a:chOff x="2015494" y="1648558"/>
            <a:chExt cx="1454634" cy="4722466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3B2CC68B-08A9-A1E7-2B57-097300FC5298}"/>
                </a:ext>
              </a:extLst>
            </p:cNvPr>
            <p:cNvSpPr txBox="1"/>
            <p:nvPr/>
          </p:nvSpPr>
          <p:spPr>
            <a:xfrm>
              <a:off x="2186554" y="2889249"/>
              <a:ext cx="11125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1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資料蒐集</a:t>
              </a: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65A93812-E9EA-0153-60D8-4374F8F5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4811" y="2028709"/>
              <a:ext cx="756000" cy="756000"/>
            </a:xfrm>
            <a:prstGeom prst="rect">
              <a:avLst/>
            </a:prstGeom>
          </p:spPr>
        </p:pic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0B3AF521-E73D-A03F-283A-7FC48BF3767C}"/>
                </a:ext>
              </a:extLst>
            </p:cNvPr>
            <p:cNvSpPr/>
            <p:nvPr/>
          </p:nvSpPr>
          <p:spPr>
            <a:xfrm>
              <a:off x="2015494" y="1648558"/>
              <a:ext cx="1454634" cy="4722466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2F1B5BC-7A0B-348D-99B4-89DB5AF4F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69694" y="4340958"/>
              <a:ext cx="1146235" cy="396934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39F758B-8EF6-DD6A-370B-1D23725CD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63615" y="4920376"/>
              <a:ext cx="1158393" cy="282810"/>
            </a:xfrm>
            <a:prstGeom prst="rect">
              <a:avLst/>
            </a:prstGeom>
          </p:spPr>
        </p:pic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553B337A-38A5-52B7-1CDE-21DE99DA2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11109" y="5337814"/>
              <a:ext cx="663405" cy="851428"/>
            </a:xfrm>
            <a:prstGeom prst="rect">
              <a:avLst/>
            </a:prstGeom>
          </p:spPr>
        </p:pic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5C438BC1-066B-46C7-A466-DE286B64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6819" y="3483492"/>
              <a:ext cx="691984" cy="696148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5C88CD0-828F-37E6-2488-DB7EC7802290}"/>
              </a:ext>
            </a:extLst>
          </p:cNvPr>
          <p:cNvGrpSpPr/>
          <p:nvPr/>
        </p:nvGrpSpPr>
        <p:grpSpPr>
          <a:xfrm>
            <a:off x="3712004" y="1648558"/>
            <a:ext cx="1454634" cy="4722466"/>
            <a:chOff x="3712004" y="1648558"/>
            <a:chExt cx="1454634" cy="4722466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7445FC3-CB73-E4C8-8F81-6692A3E64E32}"/>
                </a:ext>
              </a:extLst>
            </p:cNvPr>
            <p:cNvSpPr txBox="1"/>
            <p:nvPr/>
          </p:nvSpPr>
          <p:spPr>
            <a:xfrm>
              <a:off x="3883064" y="2897671"/>
              <a:ext cx="11125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1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資料清整</a:t>
              </a: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431E64AA-0C37-4592-C9D2-83D6D314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9321" y="2028709"/>
              <a:ext cx="720000" cy="720000"/>
            </a:xfrm>
            <a:prstGeom prst="rect">
              <a:avLst/>
            </a:prstGeom>
          </p:spPr>
        </p:pic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CECBC2D4-998C-7624-7731-90218AD61F1F}"/>
                </a:ext>
              </a:extLst>
            </p:cNvPr>
            <p:cNvSpPr/>
            <p:nvPr/>
          </p:nvSpPr>
          <p:spPr>
            <a:xfrm>
              <a:off x="3712004" y="1648558"/>
              <a:ext cx="1454634" cy="4722466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object 16">
              <a:extLst>
                <a:ext uri="{FF2B5EF4-FFF2-40B4-BE49-F238E27FC236}">
                  <a16:creationId xmlns:a16="http://schemas.microsoft.com/office/drawing/2014/main" id="{7A390304-DE21-152C-BCF6-D5E240607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323" y="5638716"/>
              <a:ext cx="933256" cy="42525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35B8F9F-F6E5-C3AC-A6C6-3450913FE3AA}"/>
                </a:ext>
              </a:extLst>
            </p:cNvPr>
            <p:cNvGrpSpPr/>
            <p:nvPr/>
          </p:nvGrpSpPr>
          <p:grpSpPr>
            <a:xfrm>
              <a:off x="3856864" y="4538565"/>
              <a:ext cx="951857" cy="574579"/>
              <a:chOff x="6066168" y="4940878"/>
              <a:chExt cx="1448092" cy="869383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9A515829-8B50-F3F2-061F-4F2FEC39E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66168" y="4940878"/>
                <a:ext cx="869381" cy="869383"/>
              </a:xfrm>
              <a:prstGeom prst="rect">
                <a:avLst/>
              </a:prstGeom>
            </p:spPr>
          </p:pic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C083DDA-9675-230D-93EA-64674292B633}"/>
                  </a:ext>
                </a:extLst>
              </p:cNvPr>
              <p:cNvSpPr/>
              <p:nvPr/>
            </p:nvSpPr>
            <p:spPr>
              <a:xfrm>
                <a:off x="6710835" y="5202132"/>
                <a:ext cx="8034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 lvl="0" latinLnBrk="0">
                  <a:spcBef>
                    <a:spcPts val="100"/>
                  </a:spcBef>
                  <a:defRPr/>
                </a:pPr>
                <a:r>
                  <a:rPr lang="en-US" altLang="zh-TW" b="1" spc="-45" dirty="0">
                    <a:solidFill>
                      <a:srgbClr val="1F3863"/>
                    </a:solidFill>
                    <a:latin typeface="Tahoma"/>
                    <a:cs typeface="Tahoma"/>
                  </a:rPr>
                  <a:t>Linux</a:t>
                </a:r>
                <a:endParaRPr lang="en-US" altLang="zh-TW" dirty="0">
                  <a:solidFill>
                    <a:prstClr val="black"/>
                  </a:solidFill>
                  <a:latin typeface="Tahoma"/>
                  <a:cs typeface="Tahoma"/>
                </a:endParaRPr>
              </a:p>
            </p:txBody>
          </p:sp>
        </p:grpSp>
        <p:pic>
          <p:nvPicPr>
            <p:cNvPr id="131" name="圖片 130">
              <a:extLst>
                <a:ext uri="{FF2B5EF4-FFF2-40B4-BE49-F238E27FC236}">
                  <a16:creationId xmlns:a16="http://schemas.microsoft.com/office/drawing/2014/main" id="{BC63BD2A-741C-F85C-AA02-921A3F8BE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93329" y="3483492"/>
              <a:ext cx="691984" cy="696148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3281AEA-D4BD-4793-3B58-1781442FFBFA}"/>
              </a:ext>
            </a:extLst>
          </p:cNvPr>
          <p:cNvGrpSpPr/>
          <p:nvPr/>
        </p:nvGrpSpPr>
        <p:grpSpPr>
          <a:xfrm>
            <a:off x="5408514" y="1648558"/>
            <a:ext cx="1454634" cy="4722466"/>
            <a:chOff x="5408514" y="1648558"/>
            <a:chExt cx="1454634" cy="4722466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065E3D3-D833-52E2-CC53-7D2DB2955266}"/>
                </a:ext>
              </a:extLst>
            </p:cNvPr>
            <p:cNvSpPr txBox="1"/>
            <p:nvPr/>
          </p:nvSpPr>
          <p:spPr>
            <a:xfrm>
              <a:off x="5579574" y="2897671"/>
              <a:ext cx="11125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1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 </a:t>
              </a:r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925F3D3-AB7C-8E66-7DCE-AD005617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5831" y="2028709"/>
              <a:ext cx="720000" cy="720000"/>
            </a:xfrm>
            <a:prstGeom prst="rect">
              <a:avLst/>
            </a:prstGeom>
          </p:spPr>
        </p:pic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4388230C-1ABE-D2F0-25AD-663A32FDD909}"/>
                </a:ext>
              </a:extLst>
            </p:cNvPr>
            <p:cNvSpPr/>
            <p:nvPr/>
          </p:nvSpPr>
          <p:spPr>
            <a:xfrm>
              <a:off x="5408514" y="1648558"/>
              <a:ext cx="1454634" cy="4722466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F50A7383-A1A7-04B3-142A-9E3675D7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16957" y="5732716"/>
              <a:ext cx="1264695" cy="342115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4F74727A-E23B-4BD9-0FF4-4E30F36AC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8449" y="5061128"/>
              <a:ext cx="1129807" cy="342115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8BBD96F2-67E7-0573-08CF-DE040C315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93663" y="4461087"/>
              <a:ext cx="1327065" cy="265413"/>
            </a:xfrm>
            <a:prstGeom prst="rect">
              <a:avLst/>
            </a:prstGeom>
          </p:spPr>
        </p:pic>
        <p:pic>
          <p:nvPicPr>
            <p:cNvPr id="132" name="圖片 131">
              <a:extLst>
                <a:ext uri="{FF2B5EF4-FFF2-40B4-BE49-F238E27FC236}">
                  <a16:creationId xmlns:a16="http://schemas.microsoft.com/office/drawing/2014/main" id="{49380F96-180B-FFCE-82F2-9DBEA46A5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9839" y="3483492"/>
              <a:ext cx="691984" cy="696148"/>
            </a:xfrm>
            <a:prstGeom prst="rect">
              <a:avLst/>
            </a:prstGeom>
          </p:spPr>
        </p:pic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8820267-00F5-45B5-B130-DEFBFDED136A}"/>
              </a:ext>
            </a:extLst>
          </p:cNvPr>
          <p:cNvGrpSpPr/>
          <p:nvPr/>
        </p:nvGrpSpPr>
        <p:grpSpPr>
          <a:xfrm>
            <a:off x="7105023" y="1648558"/>
            <a:ext cx="1454634" cy="4722466"/>
            <a:chOff x="7105023" y="1648558"/>
            <a:chExt cx="1454634" cy="4722466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11514E36-B925-8E6A-95EC-6E05697B35C7}"/>
                </a:ext>
              </a:extLst>
            </p:cNvPr>
            <p:cNvSpPr txBox="1"/>
            <p:nvPr/>
          </p:nvSpPr>
          <p:spPr>
            <a:xfrm>
              <a:off x="7276083" y="2897671"/>
              <a:ext cx="11125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1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機器學習</a:t>
              </a: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CC582DCC-6588-058F-1FF8-7D90523A2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4340" y="2028709"/>
              <a:ext cx="756000" cy="755836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4E81E498-87FB-3D77-AD46-68642E79F0AB}"/>
                </a:ext>
              </a:extLst>
            </p:cNvPr>
            <p:cNvSpPr/>
            <p:nvPr/>
          </p:nvSpPr>
          <p:spPr>
            <a:xfrm>
              <a:off x="7105023" y="1648558"/>
              <a:ext cx="1454634" cy="4722466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C932A5AA-9D73-B444-87D6-4154BF852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18618" y="5403563"/>
              <a:ext cx="1027445" cy="569169"/>
            </a:xfrm>
            <a:prstGeom prst="rect">
              <a:avLst/>
            </a:prstGeom>
          </p:spPr>
        </p:pic>
        <p:pic>
          <p:nvPicPr>
            <p:cNvPr id="110" name="圖片 109" descr="一張含有 標誌 的圖片&#10;&#10;自動產生的描述">
              <a:extLst>
                <a:ext uri="{FF2B5EF4-FFF2-40B4-BE49-F238E27FC236}">
                  <a16:creationId xmlns:a16="http://schemas.microsoft.com/office/drawing/2014/main" id="{8BF581C4-0185-837F-4032-9940FA367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8492" y="4726803"/>
              <a:ext cx="1047697" cy="289434"/>
            </a:xfrm>
            <a:prstGeom prst="rect">
              <a:avLst/>
            </a:prstGeom>
          </p:spPr>
        </p:pic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9FBAFA5D-5183-EA1B-74AC-DB5D9DA4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86348" y="3483492"/>
              <a:ext cx="691984" cy="696148"/>
            </a:xfrm>
            <a:prstGeom prst="rect">
              <a:avLst/>
            </a:prstGeom>
          </p:spPr>
        </p:pic>
      </p:grp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4CB3B199-84DC-6B45-CFEA-CF41A3C86F61}"/>
              </a:ext>
            </a:extLst>
          </p:cNvPr>
          <p:cNvSpPr>
            <a:spLocks noChangeAspect="1"/>
          </p:cNvSpPr>
          <p:nvPr/>
        </p:nvSpPr>
        <p:spPr>
          <a:xfrm>
            <a:off x="3478834" y="3725808"/>
            <a:ext cx="216000" cy="21600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28575" cap="rnd">
            <a:solidFill>
              <a:schemeClr val="accent3">
                <a:lumMod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B9D7D53-3ACF-E540-1CB3-DA244BC9F4AA}"/>
              </a:ext>
            </a:extLst>
          </p:cNvPr>
          <p:cNvSpPr>
            <a:spLocks noChangeAspect="1"/>
          </p:cNvSpPr>
          <p:nvPr/>
        </p:nvSpPr>
        <p:spPr>
          <a:xfrm>
            <a:off x="6881266" y="3725808"/>
            <a:ext cx="216000" cy="21600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28575" cap="rnd">
            <a:solidFill>
              <a:schemeClr val="accent3">
                <a:lumMod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C1BD0855-FDB6-5C10-89F3-1A67E8E1004C}"/>
              </a:ext>
            </a:extLst>
          </p:cNvPr>
          <p:cNvSpPr>
            <a:spLocks noChangeAspect="1"/>
          </p:cNvSpPr>
          <p:nvPr/>
        </p:nvSpPr>
        <p:spPr>
          <a:xfrm>
            <a:off x="5180050" y="3725808"/>
            <a:ext cx="216000" cy="21600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28575" cap="rnd">
            <a:solidFill>
              <a:schemeClr val="accent3">
                <a:lumMod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81D34CBA-7A5A-510E-4B29-D0403FB3BD15}"/>
              </a:ext>
            </a:extLst>
          </p:cNvPr>
          <p:cNvSpPr>
            <a:spLocks noChangeAspect="1"/>
          </p:cNvSpPr>
          <p:nvPr/>
        </p:nvSpPr>
        <p:spPr>
          <a:xfrm>
            <a:off x="8582482" y="3725808"/>
            <a:ext cx="216000" cy="21600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28575" cap="rnd">
            <a:solidFill>
              <a:schemeClr val="accent3">
                <a:lumMod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B2786D4E-C02D-89E3-6CED-7E5E88264687}"/>
              </a:ext>
            </a:extLst>
          </p:cNvPr>
          <p:cNvSpPr>
            <a:spLocks noChangeAspect="1"/>
          </p:cNvSpPr>
          <p:nvPr/>
        </p:nvSpPr>
        <p:spPr>
          <a:xfrm>
            <a:off x="10283698" y="3725808"/>
            <a:ext cx="216000" cy="21600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28575" cap="rnd">
            <a:solidFill>
              <a:schemeClr val="accent3">
                <a:lumMod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5DF70AD9-B66E-6F87-5F3D-205E535F17D9}"/>
              </a:ext>
            </a:extLst>
          </p:cNvPr>
          <p:cNvSpPr>
            <a:spLocks noChangeAspect="1"/>
          </p:cNvSpPr>
          <p:nvPr/>
        </p:nvSpPr>
        <p:spPr>
          <a:xfrm>
            <a:off x="1777618" y="3725808"/>
            <a:ext cx="216000" cy="21600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28575" cap="rnd">
            <a:solidFill>
              <a:schemeClr val="accent3">
                <a:lumMod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3A39F344-0B79-4554-551E-C64E2166E850}"/>
              </a:ext>
            </a:extLst>
          </p:cNvPr>
          <p:cNvGrpSpPr/>
          <p:nvPr/>
        </p:nvGrpSpPr>
        <p:grpSpPr>
          <a:xfrm>
            <a:off x="10511137" y="1648558"/>
            <a:ext cx="1454634" cy="4722466"/>
            <a:chOff x="10511137" y="1648558"/>
            <a:chExt cx="1454634" cy="472246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004F3B0-FEEB-C3DB-84B0-CA3441420F47}"/>
                </a:ext>
              </a:extLst>
            </p:cNvPr>
            <p:cNvGrpSpPr/>
            <p:nvPr/>
          </p:nvGrpSpPr>
          <p:grpSpPr>
            <a:xfrm>
              <a:off x="10511137" y="1648558"/>
              <a:ext cx="1454634" cy="4722466"/>
              <a:chOff x="10511137" y="1648558"/>
              <a:chExt cx="1454634" cy="4722466"/>
            </a:xfrm>
          </p:grpSpPr>
          <p:pic>
            <p:nvPicPr>
              <p:cNvPr id="54" name="圖片 53" descr="UI UX 外框">
                <a:extLst>
                  <a:ext uri="{FF2B5EF4-FFF2-40B4-BE49-F238E27FC236}">
                    <a16:creationId xmlns:a16="http://schemas.microsoft.com/office/drawing/2014/main" id="{22A47D80-3FB4-21A1-8CC2-58379D4DF3E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>
              <a:xfrm>
                <a:off x="10844254" y="2028709"/>
                <a:ext cx="788400" cy="788400"/>
              </a:xfrm>
              <a:prstGeom prst="rect">
                <a:avLst/>
              </a:prstGeom>
            </p:spPr>
          </p:pic>
          <p:sp>
            <p:nvSpPr>
              <p:cNvPr id="68" name="矩形: 圓角 67">
                <a:extLst>
                  <a:ext uri="{FF2B5EF4-FFF2-40B4-BE49-F238E27FC236}">
                    <a16:creationId xmlns:a16="http://schemas.microsoft.com/office/drawing/2014/main" id="{B425E90A-EF40-73FE-0920-0281DA82A7BC}"/>
                  </a:ext>
                </a:extLst>
              </p:cNvPr>
              <p:cNvSpPr/>
              <p:nvPr/>
            </p:nvSpPr>
            <p:spPr>
              <a:xfrm>
                <a:off x="10511137" y="1648558"/>
                <a:ext cx="1454634" cy="4722466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66C51BC8-6E67-D2B7-E51D-DF388E1F0289}"/>
                  </a:ext>
                </a:extLst>
              </p:cNvPr>
              <p:cNvSpPr txBox="1"/>
              <p:nvPr/>
            </p:nvSpPr>
            <p:spPr>
              <a:xfrm>
                <a:off x="10596667" y="2897671"/>
                <a:ext cx="12835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100" b="1" dirty="0">
                    <a:solidFill>
                      <a:schemeClr val="bg2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互動式網頁</a:t>
                </a:r>
              </a:p>
            </p:txBody>
          </p:sp>
          <p:pic>
            <p:nvPicPr>
              <p:cNvPr id="73" name="圖片 72">
                <a:extLst>
                  <a:ext uri="{FF2B5EF4-FFF2-40B4-BE49-F238E27FC236}">
                    <a16:creationId xmlns:a16="http://schemas.microsoft.com/office/drawing/2014/main" id="{142A4B69-A7F9-5663-5B51-4805C354D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70798" y="4290748"/>
                <a:ext cx="735312" cy="827263"/>
              </a:xfrm>
              <a:prstGeom prst="rect">
                <a:avLst/>
              </a:prstGeom>
            </p:spPr>
          </p:pic>
          <p:pic>
            <p:nvPicPr>
              <p:cNvPr id="112" name="圖片 111" descr="一張含有 標誌 的圖片&#10;&#10;自動產生的描述">
                <a:extLst>
                  <a:ext uri="{FF2B5EF4-FFF2-40B4-BE49-F238E27FC236}">
                    <a16:creationId xmlns:a16="http://schemas.microsoft.com/office/drawing/2014/main" id="{1FA53F59-E1CF-21BC-C38E-82B4F189B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07207" y="5939620"/>
                <a:ext cx="1262495" cy="262554"/>
              </a:xfrm>
              <a:prstGeom prst="rect">
                <a:avLst/>
              </a:prstGeom>
            </p:spPr>
          </p:pic>
          <p:pic>
            <p:nvPicPr>
              <p:cNvPr id="114" name="圖片 113">
                <a:extLst>
                  <a:ext uri="{FF2B5EF4-FFF2-40B4-BE49-F238E27FC236}">
                    <a16:creationId xmlns:a16="http://schemas.microsoft.com/office/drawing/2014/main" id="{5C372638-AE76-A58E-B5D5-D1C94C2A0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959454" y="3495524"/>
                <a:ext cx="558000" cy="558000"/>
              </a:xfrm>
              <a:prstGeom prst="rect">
                <a:avLst/>
              </a:prstGeom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065EFA4E-8710-67E5-055F-819FD73F2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547773" y="3646551"/>
                <a:ext cx="484659" cy="484659"/>
              </a:xfrm>
              <a:prstGeom prst="rect">
                <a:avLst/>
              </a:pr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171B1585-E104-0B20-AF86-21CC31F5D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469832" y="3646551"/>
                <a:ext cx="452932" cy="493439"/>
              </a:xfrm>
              <a:prstGeom prst="rect">
                <a:avLst/>
              </a:prstGeom>
            </p:spPr>
          </p:pic>
        </p:grpSp>
        <p:sp>
          <p:nvSpPr>
            <p:cNvPr id="3" name="object 21">
              <a:extLst>
                <a:ext uri="{FF2B5EF4-FFF2-40B4-BE49-F238E27FC236}">
                  <a16:creationId xmlns:a16="http://schemas.microsoft.com/office/drawing/2014/main" id="{6B6C89EB-15FB-275C-DB02-EB9D39D26737}"/>
                </a:ext>
              </a:extLst>
            </p:cNvPr>
            <p:cNvSpPr/>
            <p:nvPr/>
          </p:nvSpPr>
          <p:spPr>
            <a:xfrm>
              <a:off x="11009201" y="5328604"/>
              <a:ext cx="528828" cy="48920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1526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55BFAF6D-E55F-40AA-1A0C-A1DECCA48E32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375B1F6F-4BCF-6856-4DD6-76F3C23D2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5" name="標題 3">
              <a:extLst>
                <a:ext uri="{FF2B5EF4-FFF2-40B4-BE49-F238E27FC236}">
                  <a16:creationId xmlns:a16="http://schemas.microsoft.com/office/drawing/2014/main" id="{AD6EE765-8CF8-B610-7ECD-A84FDAC8EC17}"/>
                </a:ext>
              </a:extLst>
            </p:cNvPr>
            <p:cNvSpPr txBox="1">
              <a:spLocks/>
            </p:cNvSpPr>
            <p:nvPr/>
          </p:nvSpPr>
          <p:spPr>
            <a:xfrm>
              <a:off x="1956000" y="2551839"/>
              <a:ext cx="8280000" cy="17543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2000"/>
              </a:schemeClr>
            </a:solidFill>
            <a:ln w="279400" cap="sq" cmpd="thinThick">
              <a:solidFill>
                <a:schemeClr val="accent3">
                  <a:lumMod val="40000"/>
                  <a:lumOff val="60000"/>
                  <a:alpha val="32000"/>
                </a:schemeClr>
              </a:solidFill>
              <a:miter lim="800000"/>
            </a:ln>
            <a:effectLst>
              <a:outerShdw blurRad="50800" dist="50800" dir="5400000" algn="ctr" rotWithShape="0">
                <a:schemeClr val="accent3">
                  <a:lumMod val="60000"/>
                  <a:lumOff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pPr algn="ctr" latinLnBrk="0"/>
              <a:r>
                <a:rPr lang="zh-TW" altLang="en-US" sz="6000" b="1" dirty="0">
                  <a:solidFill>
                    <a:srgbClr val="8000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系統建置</a:t>
              </a:r>
            </a:p>
          </p:txBody>
        </p:sp>
      </p:grpSp>
      <p:sp>
        <p:nvSpPr>
          <p:cNvPr id="4" name="TextBox 13">
            <a:extLst>
              <a:ext uri="{FF2B5EF4-FFF2-40B4-BE49-F238E27FC236}">
                <a16:creationId xmlns:a16="http://schemas.microsoft.com/office/drawing/2014/main" id="{49B57D97-20AA-710E-DB6A-F60D3CE2399E}"/>
              </a:ext>
            </a:extLst>
          </p:cNvPr>
          <p:cNvSpPr txBox="1"/>
          <p:nvPr/>
        </p:nvSpPr>
        <p:spPr>
          <a:xfrm>
            <a:off x="10798017" y="1138920"/>
            <a:ext cx="1306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講者：廖昱誠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B434F1-AD73-A443-61AE-F5552A6946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800" y="180000"/>
            <a:ext cx="957600" cy="9576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07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13186</TotalTime>
  <Words>5514</Words>
  <Application>Microsoft Office PowerPoint</Application>
  <PresentationFormat>寬螢幕</PresentationFormat>
  <Paragraphs>721</Paragraphs>
  <Slides>60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25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86" baseType="lpstr">
      <vt:lpstr>-apple-system</vt:lpstr>
      <vt:lpstr>jlblogfont</vt:lpstr>
      <vt:lpstr>Lucida Grande</vt:lpstr>
      <vt:lpstr>Meiryo</vt:lpstr>
      <vt:lpstr>MJXc-TeX-main-R</vt:lpstr>
      <vt:lpstr>MJXc-TeX-math-I</vt:lpstr>
      <vt:lpstr>Pretendard</vt:lpstr>
      <vt:lpstr>Pretendard ExtraBold</vt:lpstr>
      <vt:lpstr>SFMono-Regular</vt:lpstr>
      <vt:lpstr>Söhne</vt:lpstr>
      <vt:lpstr>Söhne Mono</vt:lpstr>
      <vt:lpstr>YahooSans VF</vt:lpstr>
      <vt:lpstr>微軟正黑體</vt:lpstr>
      <vt:lpstr>微軟正黑體</vt:lpstr>
      <vt:lpstr>Arial</vt:lpstr>
      <vt:lpstr>Arial</vt:lpstr>
      <vt:lpstr>Arial Black</vt:lpstr>
      <vt:lpstr>Calibri</vt:lpstr>
      <vt:lpstr>Lato</vt:lpstr>
      <vt:lpstr>Segoe UI</vt:lpstr>
      <vt:lpstr>Segoe UI Historic</vt:lpstr>
      <vt:lpstr>Source Serif Pro</vt:lpstr>
      <vt:lpstr>Tahoma</vt:lpstr>
      <vt:lpstr>Webdings</vt:lpstr>
      <vt:lpstr>Wingdings</vt:lpstr>
      <vt:lpstr>Office </vt:lpstr>
      <vt:lpstr>PowerPoint 簡報</vt:lpstr>
      <vt:lpstr>PowerPoint 簡報</vt:lpstr>
      <vt:lpstr>PowerPoint 簡報</vt:lpstr>
      <vt:lpstr>研究動機</vt:lpstr>
      <vt:lpstr>研究目的</vt:lpstr>
      <vt:lpstr>研究團隊</vt:lpstr>
      <vt:lpstr>研究流程</vt:lpstr>
      <vt:lpstr>研究流程與工具</vt:lpstr>
      <vt:lpstr>PowerPoint 簡報</vt:lpstr>
      <vt:lpstr>虛擬機硬體配置</vt:lpstr>
      <vt:lpstr>叢集架構 </vt:lpstr>
      <vt:lpstr>叢集功能配置</vt:lpstr>
      <vt:lpstr>高可用性(HA)測試</vt:lpstr>
      <vt:lpstr>Spark On Yarn 效能測試</vt:lpstr>
      <vt:lpstr>PowerPoint 簡報</vt:lpstr>
      <vt:lpstr>資料輪廓</vt:lpstr>
      <vt:lpstr>資料來源</vt:lpstr>
      <vt:lpstr>資料蒐集流程</vt:lpstr>
      <vt:lpstr>困難與解決</vt:lpstr>
      <vt:lpstr>困難與解決</vt:lpstr>
      <vt:lpstr>困難與解決</vt:lpstr>
      <vt:lpstr>PowerPoint 簡報</vt:lpstr>
      <vt:lpstr>資料整理</vt:lpstr>
      <vt:lpstr>數據清洗 - 時間欄位</vt:lpstr>
      <vt:lpstr>空值處理 - 補值方法(偵測NaN值)</vt:lpstr>
      <vt:lpstr>空值處理 - 補值方法(interpolate、fillna)</vt:lpstr>
      <vt:lpstr>資料整併</vt:lpstr>
      <vt:lpstr>PowerPoint 簡報</vt:lpstr>
      <vt:lpstr>價值洞察</vt:lpstr>
      <vt:lpstr>延誤因素 - 州別</vt:lpstr>
      <vt:lpstr>延誤因素 - 州別．機場</vt:lpstr>
      <vt:lpstr>延誤因素 - 天氣</vt:lpstr>
      <vt:lpstr>延誤因素 - 天氣</vt:lpstr>
      <vt:lpstr>延誤因素 - 航空公司</vt:lpstr>
      <vt:lpstr>疫情因素</vt:lpstr>
      <vt:lpstr>疫情因素</vt:lpstr>
      <vt:lpstr>PowerPoint 簡報</vt:lpstr>
      <vt:lpstr>問題與預測目標設定</vt:lpstr>
      <vt:lpstr>模型設定</vt:lpstr>
      <vt:lpstr>特徵工程</vt:lpstr>
      <vt:lpstr>初步模型結果</vt:lpstr>
      <vt:lpstr>模型優化</vt:lpstr>
      <vt:lpstr>運算速度優化</vt:lpstr>
      <vt:lpstr>最終模型結果</vt:lpstr>
      <vt:lpstr>PowerPoint 簡報</vt:lpstr>
      <vt:lpstr>Docker 環境架構</vt:lpstr>
      <vt:lpstr>Container 建置</vt:lpstr>
      <vt:lpstr>Container 管理</vt:lpstr>
      <vt:lpstr>Container 管理</vt:lpstr>
      <vt:lpstr>Docker Hub</vt:lpstr>
      <vt:lpstr>Docker Hub</vt:lpstr>
      <vt:lpstr>ngrok</vt:lpstr>
      <vt:lpstr>PowerPoint 簡報</vt:lpstr>
      <vt:lpstr>Flask架構</vt:lpstr>
      <vt:lpstr>互動式網頁</vt:lpstr>
      <vt:lpstr>PowerPoint 簡報</vt:lpstr>
      <vt:lpstr>商業價值</vt:lpstr>
      <vt:lpstr>改進與未來展望</vt:lpstr>
      <vt:lpstr>資料來源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MENG XI LIN</cp:lastModifiedBy>
  <cp:revision>268</cp:revision>
  <dcterms:created xsi:type="dcterms:W3CDTF">2022-05-10T00:06:31Z</dcterms:created>
  <dcterms:modified xsi:type="dcterms:W3CDTF">2023-05-03T06:07:04Z</dcterms:modified>
</cp:coreProperties>
</file>